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7" r:id="rId2"/>
    <p:sldId id="258" r:id="rId3"/>
    <p:sldId id="260" r:id="rId4"/>
    <p:sldId id="261" r:id="rId5"/>
    <p:sldId id="262" r:id="rId6"/>
    <p:sldId id="299"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334"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3" r:id="rId40"/>
    <p:sldId id="296" r:id="rId41"/>
    <p:sldId id="294" r:id="rId42"/>
  </p:sldIdLst>
  <p:sldSz cx="12192000" cy="6858000"/>
  <p:notesSz cx="6858000" cy="9144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showGuides="1">
      <p:cViewPr varScale="1">
        <p:scale>
          <a:sx n="89" d="100"/>
          <a:sy n="89" d="100"/>
        </p:scale>
        <p:origin x="672" y="84"/>
      </p:cViewPr>
      <p:guideLst>
        <p:guide orient="horz" pos="2157"/>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2024/1/30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10590"/>
            <a:ext cx="11423650" cy="317246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二、诗人</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要真正读懂一首诗,就必须做到知人论世。“知人论世”指要了解诗人的生活经历、思想性格、风格流派及其创作的时代背景、目的等。读诗时,必须注意诗人的遭遇、境况,注意诗人所处朝代的国势、朝政等方面的问题。了解了人与世,才能准确把握诗歌的思想感情。</a:t>
            </a:r>
          </a:p>
          <a:p>
            <a:pPr latinLnBrk="1">
              <a:lnSpc>
                <a:spcPts val="432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1.诗人不同,诗风各异</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陶渊明淡泊名利,诗风恬淡;杜甫忧国忧民,诗风沉郁;辛弃疾、陆游、文天祥国难当头,忧心如焚,诗风慷慨悲壮。王维多才多艺,既善于作诗,又精通书画和音乐,因此,他的诗也被人誉为“诗中有画,画中有诗”。苏轼思想复杂,儒释道三种思想既矛盾又统一地渗透到他的世界观,因此,他多次被贬仍能表现出豁达、乐观的精神境界</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a:t>
            </a:r>
          </a:p>
        </p:txBody>
      </p:sp>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52830"/>
            <a:ext cx="11423650" cy="5046980"/>
          </a:xfrm>
          <a:prstGeom prst="rect">
            <a:avLst/>
          </a:prstGeom>
          <a:noFill/>
        </p:spPr>
        <p:txBody>
          <a:bodyPr wrap="square" lIns="0" tIns="0" rIns="0" bIns="0" rtlCol="0" anchor="t"/>
          <a:lstStyle/>
          <a:p>
            <a:pPr latinLnBrk="1">
              <a:lnSpc>
                <a:spcPts val="4320"/>
              </a:lnSpc>
            </a:pPr>
            <a:r>
              <a:rPr lang="en-US" sz="2400" dirty="0">
                <a:solidFill>
                  <a:srgbClr val="FF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2.境遇不同,诗情有别</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诗人被贬谪、被排挤时:怀才不遇、壮志未酬、立志报国,对朝廷不满、愤懑,寄情山水。诗人常年旅居(客居、流寓)外地,游学宦游时:羁旅愁思、思乡怀人。</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如李白,在</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出蜀前后</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,他游奇览胜,受</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道家思想影响很深</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,其诗“飘逸”风格明显;</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一入长安</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受到挫折,但他并未失去希望,其诗风豪迈奔放、感情炽热,反复歌咏自己有才必能见用;</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二入长安之后</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,他仕途坎坷,再加上当时国事日渐衰败,老百姓处于水深火热之中,这就使其诗风</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逐渐接近现实</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,豪放之中充满忧国忧民之情;而</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晚年</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流放夜郎之时,他多以哀怨悲痛的笔调抒发情怀,揭露现实,鞭挞社会,诗风转为悲壮。</a:t>
            </a:r>
          </a:p>
        </p:txBody>
      </p:sp>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572895"/>
            <a:ext cx="11423650" cy="4526915"/>
          </a:xfrm>
          <a:prstGeom prst="rect">
            <a:avLst/>
          </a:prstGeom>
          <a:noFill/>
        </p:spPr>
        <p:txBody>
          <a:bodyPr wrap="square" lIns="0" tIns="0" rIns="0" bIns="0" rtlCol="0" anchor="t"/>
          <a:lstStyle/>
          <a:p>
            <a:pPr latinLnBrk="1">
              <a:lnSpc>
                <a:spcPts val="4320"/>
              </a:lnSpc>
            </a:pPr>
            <a:r>
              <a:rPr lang="en-US" sz="2400" dirty="0">
                <a:solidFill>
                  <a:srgbClr val="FF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3.时代不同,精神迥异</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诗人或是身处</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乱世</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,或因前朝灭亡,仕于新朝:收复失地、志存恢复、思念故国、亡国之痛。同为边塞诗,</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唐诗</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所表现的情感就与宋诗多有不同。如王昌龄的《从军行》(青海长云暗雪山)传达出的是</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豪迈和勇敢</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,陆游的《书愤》(早岁那知世事艰)传达出的是</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愤懑和痛苦</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a:t>
            </a:r>
          </a:p>
        </p:txBody>
      </p:sp>
    </p:spTree>
  </p:cSld>
  <p:clrMapOvr>
    <a:masterClrMapping/>
  </p:clrMapOvr>
  <p:transition>
    <p:spli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20420"/>
            <a:ext cx="11423650" cy="527939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阅读下面这首宋词,完成后面的题目。</a:t>
            </a:r>
          </a:p>
          <a:p>
            <a:pPr algn="ctr"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念　奴　娇</a:t>
            </a:r>
          </a:p>
          <a:p>
            <a:pPr algn="ctr" latinLnBrk="1">
              <a:lnSpc>
                <a:spcPts val="4320"/>
              </a:lnSpc>
            </a:pPr>
            <a:r>
              <a:rPr lang="en-US" sz="2400" dirty="0">
                <a:solidFill>
                  <a:srgbClr val="000000"/>
                </a:solidFill>
                <a:latin typeface="华文仿宋" panose="02010600040101010101" charset="-122"/>
                <a:ea typeface="华文仿宋" panose="02010600040101010101" charset="-122"/>
                <a:cs typeface="华文仿宋" panose="02010600040101010101" charset="-122"/>
              </a:rPr>
              <a:t>登建康</a:t>
            </a:r>
            <a:r>
              <a:rPr lang="en-US" sz="2400" baseline="30000" dirty="0">
                <a:solidFill>
                  <a:srgbClr val="000000"/>
                </a:solidFill>
                <a:latin typeface="华文仿宋" panose="02010600040101010101" charset="-122"/>
                <a:ea typeface="华文仿宋" panose="02010600040101010101" charset="-122"/>
                <a:cs typeface="华文仿宋" panose="02010600040101010101" charset="-122"/>
              </a:rPr>
              <a:t>①</a:t>
            </a:r>
            <a:r>
              <a:rPr lang="en-US" sz="2400" dirty="0">
                <a:solidFill>
                  <a:srgbClr val="000000"/>
                </a:solidFill>
                <a:latin typeface="华文仿宋" panose="02010600040101010101" charset="-122"/>
                <a:ea typeface="华文仿宋" panose="02010600040101010101" charset="-122"/>
                <a:cs typeface="华文仿宋" panose="02010600040101010101" charset="-122"/>
              </a:rPr>
              <a:t>赏心亭,呈史留守致道</a:t>
            </a:r>
            <a:r>
              <a:rPr lang="en-US" sz="2400" baseline="30000" dirty="0">
                <a:solidFill>
                  <a:srgbClr val="000000"/>
                </a:solidFill>
                <a:latin typeface="华文仿宋" panose="02010600040101010101" charset="-122"/>
                <a:ea typeface="华文仿宋" panose="02010600040101010101" charset="-122"/>
                <a:cs typeface="华文仿宋" panose="02010600040101010101" charset="-122"/>
              </a:rPr>
              <a:t>②</a:t>
            </a:r>
            <a:endParaRPr lang="en-US" sz="2400" dirty="0">
              <a:solidFill>
                <a:srgbClr val="000000"/>
              </a:solidFill>
              <a:latin typeface="华文仿宋" panose="02010600040101010101" charset="-122"/>
              <a:ea typeface="华文仿宋" panose="02010600040101010101" charset="-122"/>
              <a:cs typeface="华文仿宋" panose="02010600040101010101" charset="-122"/>
            </a:endParaRPr>
          </a:p>
          <a:p>
            <a:pPr algn="ctr" latinLnBrk="1">
              <a:lnSpc>
                <a:spcPts val="4320"/>
              </a:lnSpc>
            </a:pPr>
            <a:r>
              <a:rPr lang="en-US" sz="2400" dirty="0">
                <a:solidFill>
                  <a:srgbClr val="000000"/>
                </a:solidFill>
                <a:latin typeface="华文仿宋" panose="02010600040101010101" charset="-122"/>
                <a:ea typeface="华文仿宋" panose="02010600040101010101" charset="-122"/>
                <a:cs typeface="Times New Roman" panose="02020603050405020304" pitchFamily="34" charset="-120"/>
              </a:rPr>
              <a:t>辛弃疾</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000000"/>
                </a:solidFill>
                <a:latin typeface="华文楷体" panose="02010600040101010101" charset="-122"/>
                <a:ea typeface="华文楷体" panose="02010600040101010101" charset="-122"/>
                <a:cs typeface="华文楷体" panose="02010600040101010101" charset="-122"/>
              </a:rPr>
              <a:t>我来吊古,上危楼,赢得闲愁千斛。虎踞龙蟠何处是?只有兴亡满目。柳外斜阳,水边归鸟,陇上吹乔木。片帆西去,一声谁喷霜竹?</a:t>
            </a:r>
          </a:p>
          <a:p>
            <a:pPr latinLnBrk="1">
              <a:lnSpc>
                <a:spcPts val="432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        却忆安石</a:t>
            </a:r>
            <a:r>
              <a:rPr lang="en-US" sz="2400" baseline="30000" dirty="0">
                <a:solidFill>
                  <a:srgbClr val="000000"/>
                </a:solidFill>
                <a:latin typeface="华文楷体" panose="02010600040101010101" charset="-122"/>
                <a:ea typeface="华文楷体" panose="02010600040101010101" charset="-122"/>
                <a:cs typeface="华文楷体" panose="02010600040101010101" charset="-122"/>
              </a:rPr>
              <a:t>③</a:t>
            </a:r>
            <a:r>
              <a:rPr lang="en-US" sz="2400" dirty="0">
                <a:solidFill>
                  <a:srgbClr val="000000"/>
                </a:solidFill>
                <a:latin typeface="华文楷体" panose="02010600040101010101" charset="-122"/>
                <a:ea typeface="华文楷体" panose="02010600040101010101" charset="-122"/>
                <a:cs typeface="华文楷体" panose="02010600040101010101" charset="-122"/>
              </a:rPr>
              <a:t>风流,东山岁晚,泪落哀筝曲。儿辈功名都付与,长日惟消棋局。宝镜</a:t>
            </a:r>
            <a:r>
              <a:rPr lang="en-US" sz="2400" baseline="30000" dirty="0">
                <a:solidFill>
                  <a:srgbClr val="000000"/>
                </a:solidFill>
                <a:latin typeface="华文楷体" panose="02010600040101010101" charset="-122"/>
                <a:ea typeface="华文楷体" panose="02010600040101010101" charset="-122"/>
                <a:cs typeface="华文楷体" panose="02010600040101010101" charset="-122"/>
              </a:rPr>
              <a:t>④</a:t>
            </a:r>
            <a:r>
              <a:rPr lang="en-US" sz="2400" dirty="0">
                <a:solidFill>
                  <a:srgbClr val="000000"/>
                </a:solidFill>
                <a:latin typeface="华文楷体" panose="02010600040101010101" charset="-122"/>
                <a:ea typeface="华文楷体" panose="02010600040101010101" charset="-122"/>
                <a:cs typeface="华文楷体" panose="02010600040101010101" charset="-122"/>
              </a:rPr>
              <a:t>难寻,碧云将暮,谁劝杯中绿?江头风怒,朝来波浪翻屋。</a:t>
            </a:r>
          </a:p>
        </p:txBody>
      </p:sp>
      <p:pic>
        <p:nvPicPr>
          <p:cNvPr id="399" name="例2.eps" descr="id:2147513331;FounderCES"/>
          <p:cNvPicPr>
            <a:picLocks noChangeAspect="1"/>
          </p:cNvPicPr>
          <p:nvPr>
            <p:custDataLst>
              <p:tags r:id="rId1"/>
            </p:custDataLst>
          </p:nvPr>
        </p:nvPicPr>
        <p:blipFill>
          <a:blip r:embed="rId3"/>
          <a:stretch>
            <a:fillRect/>
          </a:stretch>
        </p:blipFill>
        <p:spPr>
          <a:xfrm>
            <a:off x="607695" y="1017905"/>
            <a:ext cx="650240" cy="299720"/>
          </a:xfrm>
          <a:prstGeom prst="rect">
            <a:avLst/>
          </a:prstGeom>
        </p:spPr>
      </p:pic>
    </p:spTree>
  </p:cSld>
  <p:clrMapOvr>
    <a:masterClrMapping/>
  </p:clrMapOvr>
  <p:transition>
    <p:spli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850390"/>
            <a:ext cx="11423650" cy="424942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注】①建康:今江苏南京,曾为六朝国都。②致道:史正志,字致道,时任建康知府兼建康行宫留守。③安石:即谢安,字安石,早年寓居会稽,晋孝武帝时任宰相,“淝水之战”大败前秦苻坚,晚年位高遭忌被疏。④宝镜:唐李濬《松窗杂录》载,秦淮河有渔人网得宝镜,能照见五脏六腑,渔人大惊,失手致宝镜落水,后遂不能再得。</a:t>
            </a:r>
          </a:p>
          <a:p>
            <a:pPr latinLnBrk="1">
              <a:lnSpc>
                <a:spcPts val="432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73455"/>
            <a:ext cx="11423650" cy="5430520"/>
          </a:xfrm>
          <a:prstGeom prst="rect">
            <a:avLst/>
          </a:prstGeom>
          <a:noFill/>
        </p:spPr>
        <p:txBody>
          <a:bodyPr wrap="square" lIns="0" tIns="0" rIns="0" bIns="0" rtlCol="0" anchor="t"/>
          <a:lstStyle/>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1.下列对这首词的理解与赏析,不正确的一项是(　　)。</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A.开头三句,开门见山,直接点明主题。词人登上高楼,触景生情,引起无限感慨。“闲   愁千斛”是形容愁苦极多,所谓“闲愁”是词人故作轻松之笔。</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B.上阕四、五两句采用反问的方式,把“吊古伤今”落到实处,在问答中勾画出大声疾呼、痛苦欲绝、义愤填膺的词人形象。“兴亡满目”中“兴亡”是偏义复词,侧重于“亡”字。</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C.下阕最后两句写词人眺望江面,看到狂风怒号,预感风势将会愈来愈大,可能明朝长江卷起的巨浪,会把岸上的房屋推翻。用长江风浪险恶暗指南宋的危局。</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D.“吊古”之作,大都借以抒发感慨或鸣不平。辛弃疾这首吊古伤今的词作,写得尤为成功,感人至深。写景时,感情色彩极其浓郁;抒情时,笔调极为深沉悲凉。</a:t>
            </a:r>
          </a:p>
        </p:txBody>
      </p:sp>
      <p:sp>
        <p:nvSpPr>
          <p:cNvPr id="3" name="QC_6_AN.15_1#618e86945.bracket?vbadefaultcenterpage=1&amp;parentnodeid=3c69094c5&amp;hasmatchpositionanswer=1"/>
          <p:cNvSpPr/>
          <p:nvPr>
            <p:custDataLst>
              <p:tags r:id="rId1"/>
            </p:custDataLst>
          </p:nvPr>
        </p:nvSpPr>
        <p:spPr>
          <a:xfrm>
            <a:off x="7314565" y="1000125"/>
            <a:ext cx="369570" cy="544830"/>
          </a:xfrm>
          <a:prstGeom prst="rect">
            <a:avLst/>
          </a:prstGeom>
          <a:noFill/>
        </p:spPr>
        <p:txBody>
          <a:bodyPr wrap="none" lIns="0" tIns="0" rIns="0" bIns="0" rtlCol="0" anchor="t"/>
          <a:lstStyle/>
          <a:p>
            <a:pPr marL="0" algn="ctr" latinLnBrk="1">
              <a:lnSpc>
                <a:spcPct val="15000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B</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99490"/>
            <a:ext cx="11423650" cy="5100320"/>
          </a:xfrm>
          <a:prstGeom prst="rect">
            <a:avLst/>
          </a:prstGeom>
          <a:noFill/>
        </p:spPr>
        <p:txBody>
          <a:bodyPr wrap="square" lIns="0" tIns="0" rIns="0" bIns="0" rtlCol="0" anchor="t"/>
          <a:lstStyle/>
          <a:p>
            <a:pPr latinLnBrk="1">
              <a:lnSpc>
                <a:spcPts val="432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“采用反问的方式”错。应该是设问,词人采用自问自答的方式,从建康的险要地势入手,对比六朝兴亡的历史遗迹,隐含对南宋朝廷软弱的谴责。</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sym typeface="+mn-ea"/>
              </a:rPr>
              <a:t>        2.这首词蕴含着丰富的情感,请简要概括。</a:t>
            </a:r>
          </a:p>
          <a:p>
            <a:pPr latinLnBrk="1">
              <a:lnSpc>
                <a:spcPts val="432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①对国家前途的忧虑。②对成就伟业的渴望。③对报国无门的苦闷。④对议和派排斥爱国志士的激愤。⑤</a:t>
            </a:r>
            <a:r>
              <a:rPr lang="en-US" altLang="zh-CN" sz="2400"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对今不比昔</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altLang="zh-CN" sz="2400"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昔盛今衰</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altLang="zh-CN" sz="2400"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的感伤</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a:t>
            </a:r>
          </a:p>
          <a:p>
            <a:pPr latinLnBrk="1">
              <a:lnSpc>
                <a:spcPts val="432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latin typeface="Times New Roman" panose="02020603050405020304" pitchFamily="34" charset="0"/>
                <a:ea typeface="微软雅黑" panose="020B0503020204020204" charset="-122"/>
                <a:cs typeface="Times New Roman" panose="02020603050405020304" pitchFamily="34" charset="-120"/>
                <a:sym typeface="+mn-ea"/>
              </a:rPr>
              <a:t>解析</a:t>
            </a:r>
            <a:r>
              <a:rPr lang="en-US" altLang="zh-CN" sz="2400" dirty="0">
                <a:latin typeface="Times New Roman" panose="02020603050405020304" pitchFamily="34" charset="0"/>
                <a:ea typeface="微软雅黑" panose="020B0503020204020204" charset="-122"/>
                <a:cs typeface="Times New Roman" panose="02020603050405020304" pitchFamily="34" charset="-120"/>
                <a:sym typeface="+mn-ea"/>
              </a:rPr>
              <a:t>    解答此类试题,要结合时代背景和诗人的人生经历来分析诗句表达的思想情感。由于辛弃疾的抗金主张与当政的主和派政见不合,辛弃疾后被弹劾落职,退隐江西带湖。宋孝宗乾道四年(1168),辛弃疾任建康通判,当时他南归已有七个年头,而他期望的抗金复国事业却毫无进展,而且还遭到朝中议和派的排挤打击。词人在一次登建康赏心亭时,触景生情,感慨万千,便写下此作。</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989965"/>
            <a:ext cx="11423650" cy="510984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三、关键词</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1.显性词语</a:t>
            </a: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直接表明情感的词语,多为动词和形容词,表意功能明显,大多数情况下</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奠定</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了诗歌抒情的基调。如“愁”“怨”“恨”“愤”“忧”“凄”“悲”“喜”“乐”“悔”“思”“怜”“泪”“闲”“怅”“怆”“孤”“独”等词语。如:</a:t>
            </a:r>
          </a:p>
        </p:txBody>
      </p:sp>
      <p:graphicFrame>
        <p:nvGraphicFramePr>
          <p:cNvPr id="4" name="表格 3"/>
          <p:cNvGraphicFramePr/>
          <p:nvPr>
            <p:custDataLst>
              <p:tags r:id="rId1"/>
            </p:custDataLst>
          </p:nvPr>
        </p:nvGraphicFramePr>
        <p:xfrm>
          <a:off x="434975" y="3913505"/>
          <a:ext cx="11127740" cy="1516254"/>
        </p:xfrm>
        <a:graphic>
          <a:graphicData uri="http://schemas.openxmlformats.org/drawingml/2006/table">
            <a:tbl>
              <a:tblPr/>
              <a:tblGrid>
                <a:gridCol w="3367405">
                  <a:extLst>
                    <a:ext uri="{9D8B030D-6E8A-4147-A177-3AD203B41FA5}">
                      <a16:colId xmlns:a16="http://schemas.microsoft.com/office/drawing/2014/main" val="20000"/>
                    </a:ext>
                  </a:extLst>
                </a:gridCol>
                <a:gridCol w="7760335">
                  <a:extLst>
                    <a:ext uri="{9D8B030D-6E8A-4147-A177-3AD203B41FA5}">
                      <a16:colId xmlns:a16="http://schemas.microsoft.com/office/drawing/2014/main" val="20001"/>
                    </a:ext>
                  </a:extLst>
                </a:gridCol>
              </a:tblGrid>
              <a:tr h="304165">
                <a:tc>
                  <a:txBody>
                    <a:bodyPr/>
                    <a:lstStyle/>
                    <a:p>
                      <a:pPr indent="0" algn="ctr">
                        <a:lnSpc>
                          <a:spcPct val="15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分析</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研读演示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600">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独行穿落叶,闲坐数流萤。</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“独”“闲”两字揭示出诗人的孤独、无聊之感。</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266825"/>
            <a:ext cx="11423650" cy="282448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2.隐性词语</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①景物语,指描摹景、物、事、人等要素的词语。它们虽然不是诗眼,但能暗示诗人的思想感情。如:</a:t>
            </a:r>
          </a:p>
        </p:txBody>
      </p:sp>
      <p:graphicFrame>
        <p:nvGraphicFramePr>
          <p:cNvPr id="3" name="表格 2"/>
          <p:cNvGraphicFramePr/>
          <p:nvPr>
            <p:custDataLst>
              <p:tags r:id="rId1"/>
            </p:custDataLst>
          </p:nvPr>
        </p:nvGraphicFramePr>
        <p:xfrm>
          <a:off x="399415" y="3094990"/>
          <a:ext cx="11100435" cy="2417445"/>
        </p:xfrm>
        <a:graphic>
          <a:graphicData uri="http://schemas.openxmlformats.org/drawingml/2006/table">
            <a:tbl>
              <a:tblPr/>
              <a:tblGrid>
                <a:gridCol w="2115185">
                  <a:extLst>
                    <a:ext uri="{9D8B030D-6E8A-4147-A177-3AD203B41FA5}">
                      <a16:colId xmlns:a16="http://schemas.microsoft.com/office/drawing/2014/main" val="20000"/>
                    </a:ext>
                  </a:extLst>
                </a:gridCol>
                <a:gridCol w="8985250">
                  <a:extLst>
                    <a:ext uri="{9D8B030D-6E8A-4147-A177-3AD203B41FA5}">
                      <a16:colId xmlns:a16="http://schemas.microsoft.com/office/drawing/2014/main" val="20001"/>
                    </a:ext>
                  </a:extLst>
                </a:gridCol>
              </a:tblGrid>
              <a:tr h="604520">
                <a:tc>
                  <a:txBody>
                    <a:bodyPr/>
                    <a:lstStyle/>
                    <a:p>
                      <a:pPr indent="0" algn="ctr">
                        <a:lnSpc>
                          <a:spcPct val="150000"/>
                        </a:lnSpc>
                        <a:buNone/>
                      </a:pPr>
                      <a:r>
                        <a:rPr lang="zh-CN" altLang="en-US" sz="2400" b="1" dirty="0">
                          <a:latin typeface="Times New Roman" panose="02020603050405020304" pitchFamily="34" charset="0"/>
                          <a:ea typeface="微软雅黑" panose="020B0503020204020204" charset="-122"/>
                          <a:cs typeface="Times New Roman" panose="02020603050405020304" pitchFamily="34" charset="-120"/>
                        </a:rPr>
                        <a:t>分析</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zh-CN" altLang="en-US" sz="2400" b="1" dirty="0">
                          <a:latin typeface="Times New Roman" panose="02020603050405020304" pitchFamily="34" charset="0"/>
                          <a:ea typeface="微软雅黑" panose="020B0503020204020204" charset="-122"/>
                          <a:cs typeface="Times New Roman" panose="02020603050405020304" pitchFamily="34" charset="-120"/>
                        </a:rPr>
                        <a:t>研读演示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12925">
                <a:tc>
                  <a:txBody>
                    <a:bodyPr/>
                    <a:lstStyle/>
                    <a:p>
                      <a:pPr indent="0">
                        <a:lnSpc>
                          <a:spcPct val="150000"/>
                        </a:lnSpc>
                        <a:buNone/>
                      </a:pPr>
                      <a:r>
                        <a:rPr lang="zh-CN" altLang="en-US" sz="2400" b="0" dirty="0">
                          <a:latin typeface="Times New Roman" panose="02020603050405020304" pitchFamily="34" charset="0"/>
                          <a:ea typeface="微软雅黑" panose="020B0503020204020204" charset="-122"/>
                          <a:cs typeface="Times New Roman" panose="02020603050405020304" pitchFamily="34" charset="-120"/>
                        </a:rPr>
                        <a:t>　　风急天高猿啸哀,渚清沙白鸟飞回。</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altLang="en-US" sz="2400" b="0" dirty="0">
                          <a:latin typeface="Times New Roman" panose="02020603050405020304" pitchFamily="34" charset="0"/>
                          <a:ea typeface="微软雅黑" panose="020B0503020204020204" charset="-122"/>
                          <a:cs typeface="Times New Roman" panose="02020603050405020304" pitchFamily="34" charset="-120"/>
                        </a:rPr>
                        <a:t>　　诗句借风、天、猿、渚、沙、鸟六种景物,并以急、高、哀、清、白、回等词语修饰,指明了节序和环境,渲染了浓郁的秋意,给人以沉郁苍凉、悲壮压抑之感。</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374140"/>
            <a:ext cx="11423650" cy="271716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②表情态、语气的虚词。如“但”“却”“惟”“仍”“又”“只”“徒”“空”“尚”“犹”等词语。如:</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endPar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603250" y="2653665"/>
          <a:ext cx="10617835" cy="2031365"/>
        </p:xfrm>
        <a:graphic>
          <a:graphicData uri="http://schemas.openxmlformats.org/drawingml/2006/table">
            <a:tbl>
              <a:tblPr/>
              <a:tblGrid>
                <a:gridCol w="2581910">
                  <a:extLst>
                    <a:ext uri="{9D8B030D-6E8A-4147-A177-3AD203B41FA5}">
                      <a16:colId xmlns:a16="http://schemas.microsoft.com/office/drawing/2014/main" val="20000"/>
                    </a:ext>
                  </a:extLst>
                </a:gridCol>
                <a:gridCol w="8035925">
                  <a:extLst>
                    <a:ext uri="{9D8B030D-6E8A-4147-A177-3AD203B41FA5}">
                      <a16:colId xmlns:a16="http://schemas.microsoft.com/office/drawing/2014/main" val="20001"/>
                    </a:ext>
                  </a:extLst>
                </a:gridCol>
              </a:tblGrid>
              <a:tr h="676910">
                <a:tc>
                  <a:txBody>
                    <a:bodyPr/>
                    <a:lstStyle/>
                    <a:p>
                      <a:pPr indent="0" algn="ctr">
                        <a:lnSpc>
                          <a:spcPct val="150000"/>
                        </a:lnSpc>
                        <a:buNone/>
                      </a:pPr>
                      <a:r>
                        <a:rPr lang="zh-CN" altLang="en-US" sz="2400" b="1" dirty="0">
                          <a:latin typeface="Times New Roman" panose="02020603050405020304" pitchFamily="34" charset="0"/>
                          <a:ea typeface="微软雅黑" panose="020B0503020204020204" charset="-122"/>
                          <a:cs typeface="Times New Roman" panose="02020603050405020304" pitchFamily="34" charset="-120"/>
                        </a:rPr>
                        <a:t>分析</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zh-CN" altLang="en-US" sz="2400" b="1" dirty="0">
                          <a:latin typeface="Times New Roman" panose="02020603050405020304" pitchFamily="34" charset="0"/>
                          <a:ea typeface="微软雅黑" panose="020B0503020204020204" charset="-122"/>
                          <a:cs typeface="Times New Roman" panose="02020603050405020304" pitchFamily="34" charset="-120"/>
                        </a:rPr>
                        <a:t>研读演示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54455">
                <a:tc>
                  <a:txBody>
                    <a:bodyPr/>
                    <a:lstStyle/>
                    <a:p>
                      <a:pPr indent="0">
                        <a:lnSpc>
                          <a:spcPct val="150000"/>
                        </a:lnSpc>
                        <a:buNone/>
                      </a:pPr>
                      <a:r>
                        <a:rPr lang="zh-CN" altLang="en-US" sz="2400" b="0" dirty="0">
                          <a:latin typeface="Times New Roman" panose="02020603050405020304" pitchFamily="34" charset="0"/>
                          <a:ea typeface="微软雅黑" panose="020B0503020204020204" charset="-122"/>
                          <a:cs typeface="Times New Roman" panose="02020603050405020304" pitchFamily="34" charset="-120"/>
                        </a:rPr>
                        <a:t>　　雕栏玉砌应犹在,只是朱颜改。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altLang="en-US" sz="2400" b="0" dirty="0">
                          <a:latin typeface="Times New Roman" panose="02020603050405020304" pitchFamily="34" charset="0"/>
                          <a:ea typeface="微软雅黑" panose="020B0503020204020204" charset="-122"/>
                          <a:cs typeface="Times New Roman" panose="02020603050405020304" pitchFamily="34" charset="-120"/>
                        </a:rPr>
                        <a:t>　　“犹”“只”两字表达了词人遥望金陵时那种物是人非的无限怅恨的感叹。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sym typeface="+mn-ea"/>
              </a:rPr>
              <a:t>学习主题五　古代诗歌鉴赏</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a:p>
            <a:pPr algn="l" latinLnBrk="1">
              <a:lnSpc>
                <a:spcPts val="5105"/>
              </a:lnSpc>
            </a:pP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25525"/>
            <a:ext cx="11423650" cy="306578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阅读下面这首唐诗,完成后面的题目。</a:t>
            </a:r>
          </a:p>
          <a:p>
            <a:pPr algn="ctr" latinLnBrk="1">
              <a:lnSpc>
                <a:spcPts val="4320"/>
              </a:lnSpc>
            </a:pPr>
            <a:r>
              <a:rPr lang="zh-CN" altLang="en-US"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rPr>
              <a:t>独坐</a:t>
            </a:r>
            <a:r>
              <a:rPr lang="zh-CN" altLang="en-US" sz="2400" b="1" baseline="300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【注】</a:t>
            </a:r>
          </a:p>
          <a:p>
            <a:pPr algn="ctr" latinLnBrk="1">
              <a:lnSpc>
                <a:spcPts val="4320"/>
              </a:lnSpc>
            </a:pPr>
            <a:r>
              <a:rPr lang="zh-CN" altLang="en-US" sz="2400" dirty="0">
                <a:solidFill>
                  <a:schemeClr val="tx1"/>
                </a:solidFill>
                <a:latin typeface="华文仿宋" panose="02010600040101010101" charset="-122"/>
                <a:ea typeface="华文仿宋" panose="02010600040101010101" charset="-122"/>
                <a:cs typeface="Times New Roman" panose="02020603050405020304" pitchFamily="34" charset="-120"/>
              </a:rPr>
              <a:t>杜甫</a:t>
            </a:r>
          </a:p>
          <a:p>
            <a:pPr algn="ctr" latinLnBrk="1">
              <a:lnSpc>
                <a:spcPts val="4320"/>
              </a:lnSpc>
            </a:pPr>
            <a:r>
              <a:rPr lang="zh-CN" altLang="en-US" sz="2400" dirty="0">
                <a:solidFill>
                  <a:schemeClr val="tx1"/>
                </a:solidFill>
                <a:latin typeface="华文楷体" panose="02010600040101010101" charset="-122"/>
                <a:ea typeface="华文楷体" panose="02010600040101010101" charset="-122"/>
                <a:cs typeface="华文楷体" panose="02010600040101010101" charset="-122"/>
              </a:rPr>
              <a:t>悲愁回白首,倚杖背孤城。</a:t>
            </a:r>
          </a:p>
          <a:p>
            <a:pPr algn="ctr" latinLnBrk="1">
              <a:lnSpc>
                <a:spcPts val="4320"/>
              </a:lnSpc>
            </a:pPr>
            <a:r>
              <a:rPr lang="zh-CN" altLang="en-US" sz="2400" dirty="0">
                <a:solidFill>
                  <a:schemeClr val="tx1"/>
                </a:solidFill>
                <a:latin typeface="华文楷体" panose="02010600040101010101" charset="-122"/>
                <a:ea typeface="华文楷体" panose="02010600040101010101" charset="-122"/>
                <a:cs typeface="华文楷体" panose="02010600040101010101" charset="-122"/>
              </a:rPr>
              <a:t>江敛洲渚出,天虚风物清。</a:t>
            </a:r>
          </a:p>
          <a:p>
            <a:pPr algn="ctr" latinLnBrk="1">
              <a:lnSpc>
                <a:spcPts val="4320"/>
              </a:lnSpc>
            </a:pPr>
            <a:r>
              <a:rPr lang="zh-CN" altLang="en-US" sz="2400" dirty="0">
                <a:solidFill>
                  <a:schemeClr val="tx1"/>
                </a:solidFill>
                <a:latin typeface="华文楷体" panose="02010600040101010101" charset="-122"/>
                <a:ea typeface="华文楷体" panose="02010600040101010101" charset="-122"/>
                <a:cs typeface="华文楷体" panose="02010600040101010101" charset="-122"/>
              </a:rPr>
              <a:t>沧溟服衰谢,朱绂负平生。</a:t>
            </a:r>
          </a:p>
          <a:p>
            <a:pPr algn="ctr" latinLnBrk="1">
              <a:lnSpc>
                <a:spcPts val="4320"/>
              </a:lnSpc>
            </a:pPr>
            <a:r>
              <a:rPr lang="zh-CN" altLang="en-US" sz="2400" dirty="0">
                <a:solidFill>
                  <a:schemeClr val="tx1"/>
                </a:solidFill>
                <a:latin typeface="华文楷体" panose="02010600040101010101" charset="-122"/>
                <a:ea typeface="华文楷体" panose="02010600040101010101" charset="-122"/>
                <a:cs typeface="华文楷体" panose="02010600040101010101" charset="-122"/>
              </a:rPr>
              <a:t>仰羡黄昏鸟,投林羽翮轻。</a:t>
            </a:r>
          </a:p>
          <a:p>
            <a:pPr latinLnBrk="1">
              <a:lnSpc>
                <a:spcPts val="4320"/>
              </a:lnSpc>
            </a:pPr>
            <a:endParaRPr lang="zh-CN" altLang="en-US" sz="2400" dirty="0">
              <a:solidFill>
                <a:schemeClr val="tx1"/>
              </a:solidFill>
              <a:latin typeface="华文楷体" panose="02010600040101010101" charset="-122"/>
              <a:ea typeface="华文楷体" panose="02010600040101010101" charset="-122"/>
              <a:cs typeface="华文楷体" panose="02010600040101010101" charset="-122"/>
            </a:endParaRPr>
          </a:p>
          <a:p>
            <a:pPr latinLnBrk="1">
              <a:lnSpc>
                <a:spcPts val="4320"/>
              </a:lnSpc>
            </a:pP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【注】这首诗作于广德二年(764)秋,当时杜甫漂泊西南,在严武幕府中任节度参谋。</a:t>
            </a:r>
          </a:p>
        </p:txBody>
      </p:sp>
      <p:pic>
        <p:nvPicPr>
          <p:cNvPr id="401" name="例3.eps" descr="id:2147513362;FounderCES"/>
          <p:cNvPicPr>
            <a:picLocks noChangeAspect="1"/>
          </p:cNvPicPr>
          <p:nvPr>
            <p:custDataLst>
              <p:tags r:id="rId1"/>
            </p:custDataLst>
          </p:nvPr>
        </p:nvPicPr>
        <p:blipFill>
          <a:blip r:embed="rId3"/>
          <a:stretch>
            <a:fillRect/>
          </a:stretch>
        </p:blipFill>
        <p:spPr>
          <a:xfrm>
            <a:off x="483235" y="1247775"/>
            <a:ext cx="577850" cy="266700"/>
          </a:xfrm>
          <a:prstGeom prst="rect">
            <a:avLst/>
          </a:prstGeom>
        </p:spPr>
      </p:pic>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25525"/>
            <a:ext cx="11423650" cy="5064125"/>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1.下列对这首诗的理解和赏析,正确的一项是(　　)。</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A.“悲愁回白首,倚杖背孤城”,表明诗人此时已入暮年,愁绪满怀,他背对孤城,倚杖而坐,孤单落寞。</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B.“江敛洲渚出,天虚风物清”写水势变小,江中露出了小块陆地,天空高远,气候清爽,令人心情愉悦。</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C.“朱绂”,指古代礼服上的红色蔽膝。后多借指官服,诗中指做官,和“白首”一样都运用了借喻的修辞手法。</a:t>
            </a:r>
          </a:p>
          <a:p>
            <a:pPr latinLnBrk="1">
              <a:lnSpc>
                <a:spcPts val="432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D.诗中写“江”“天”“沧溟”,交代了所处环境,视野开阔,意境雄浑,有别于诗人一贯的沉郁顿挫的风格。</a:t>
            </a:r>
          </a:p>
        </p:txBody>
      </p:sp>
      <p:sp>
        <p:nvSpPr>
          <p:cNvPr id="3" name="QC_6_AN.15_1#618e86945.bracket?vbadefaultcenterpage=1&amp;parentnodeid=3c69094c5&amp;hasmatchpositionanswer=1"/>
          <p:cNvSpPr/>
          <p:nvPr>
            <p:custDataLst>
              <p:tags r:id="rId1"/>
            </p:custDataLst>
          </p:nvPr>
        </p:nvSpPr>
        <p:spPr>
          <a:xfrm>
            <a:off x="7000875" y="1025525"/>
            <a:ext cx="369570" cy="544830"/>
          </a:xfrm>
          <a:prstGeom prst="rect">
            <a:avLst/>
          </a:prstGeom>
          <a:noFill/>
        </p:spPr>
        <p:txBody>
          <a:bodyPr wrap="none" lIns="0" tIns="0" rIns="0" bIns="0" rtlCol="0" anchor="t"/>
          <a:lstStyle/>
          <a:p>
            <a:pPr marL="0" algn="ctr" latinLnBrk="1">
              <a:lnSpc>
                <a:spcPct val="15000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800860"/>
            <a:ext cx="11423650" cy="3112135"/>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FF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B“令人心情愉悦”错。“江敛洲渚出,天虚风物清”写水势变小,江中洲渚露出,天空高远,气候清凉,描绘出一幅清冷的画面,蕴含的是凄清之感。C“都运用了借喻的修辞手法”错。“朱绂”运用了借代的修辞手法,用官服代指做官;“回白首”的意思是转回已经白发苍苍的头,表明诗人已经进入暮年。D“有别于诗人一贯的沉郁顿挫的风格”错,此诗仍体现了诗人沉郁顿挫的风格。</a:t>
            </a:r>
          </a:p>
          <a:p>
            <a:pPr latinLnBrk="1">
              <a:lnSpc>
                <a:spcPts val="4320"/>
              </a:lnSpc>
            </a:pPr>
            <a:endPar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699895"/>
            <a:ext cx="11423650" cy="313182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FF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2.尾联描写了怎样的景象?蕴含了诗人怎样的思想感情?</a:t>
            </a:r>
          </a:p>
          <a:p>
            <a:pPr latinLnBrk="1">
              <a:lnSpc>
                <a:spcPts val="432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(1)写了黄昏之际,归鸟投林、羽翼轻盈的景象。(2)既含有诗人对倦鸟归来的羡慕,又饱含对自己人生暮年漂泊孤独、仕途失望、思乡盼归的隐痛。</a:t>
            </a:r>
          </a:p>
          <a:p>
            <a:pPr latinLnBrk="1">
              <a:lnSpc>
                <a:spcPts val="432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从注释可知,本诗作于诗人漂泊西南、寄人篱下之时,表达了诗人人生暮年,客居他乡,宦途失意时的归隐之情和思乡之意。</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28040"/>
            <a:ext cx="11423650" cy="3263265"/>
          </a:xfrm>
          <a:prstGeom prst="rect">
            <a:avLst/>
          </a:prstGeom>
          <a:noFill/>
        </p:spPr>
        <p:txBody>
          <a:bodyPr wrap="square" lIns="0" tIns="0" rIns="0" bIns="0" rtlCol="0" anchor="t"/>
          <a:lstStyle/>
          <a:p>
            <a:pPr latinLnBrk="1">
              <a:lnSpc>
                <a:spcPct val="12000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b="1" dirty="0">
                <a:solidFill>
                  <a:schemeClr val="tx1"/>
                </a:solidFill>
                <a:latin typeface="Times New Roman" panose="02020603050405020304" pitchFamily="34" charset="0"/>
                <a:ea typeface="微软雅黑" panose="020B0503020204020204" charset="-122"/>
                <a:cs typeface="Times New Roman" panose="02020603050405020304" pitchFamily="34" charset="-120"/>
              </a:rPr>
              <a:t>四、“诗家语”</a:t>
            </a:r>
          </a:p>
          <a:p>
            <a:pPr latinLnBrk="1">
              <a:lnSpc>
                <a:spcPct val="12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“诗家语”是诗人为了表情达意的需要和诗歌格律的要求对诗歌的语言所做的变形处理。那么,诗人是如何对语言进行</a:t>
            </a:r>
            <a:r>
              <a:rPr lang="zh-CN" altLang="en-US"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变</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形处理的呢?</a:t>
            </a:r>
          </a:p>
          <a:p>
            <a:pPr latinLnBrk="1">
              <a:lnSpc>
                <a:spcPct val="12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1.特殊句法</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p>
        </p:txBody>
      </p:sp>
      <p:graphicFrame>
        <p:nvGraphicFramePr>
          <p:cNvPr id="3" name="表格 2"/>
          <p:cNvGraphicFramePr/>
          <p:nvPr>
            <p:custDataLst>
              <p:tags r:id="rId1"/>
            </p:custDataLst>
          </p:nvPr>
        </p:nvGraphicFramePr>
        <p:xfrm>
          <a:off x="465455" y="2653030"/>
          <a:ext cx="11261090" cy="3938589"/>
        </p:xfrm>
        <a:graphic>
          <a:graphicData uri="http://schemas.openxmlformats.org/drawingml/2006/table">
            <a:tbl>
              <a:tblPr/>
              <a:tblGrid>
                <a:gridCol w="1071245">
                  <a:extLst>
                    <a:ext uri="{9D8B030D-6E8A-4147-A177-3AD203B41FA5}">
                      <a16:colId xmlns:a16="http://schemas.microsoft.com/office/drawing/2014/main" val="20000"/>
                    </a:ext>
                  </a:extLst>
                </a:gridCol>
                <a:gridCol w="10189845">
                  <a:extLst>
                    <a:ext uri="{9D8B030D-6E8A-4147-A177-3AD203B41FA5}">
                      <a16:colId xmlns:a16="http://schemas.microsoft.com/office/drawing/2014/main" val="20001"/>
                    </a:ext>
                  </a:extLst>
                </a:gridCol>
              </a:tblGrid>
              <a:tr h="187960">
                <a:tc>
                  <a:txBody>
                    <a:bodyPr/>
                    <a:lstStyle/>
                    <a:p>
                      <a:pPr indent="0" algn="ctr">
                        <a:lnSpc>
                          <a:spcPct val="110000"/>
                        </a:lnSpc>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技巧</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10000"/>
                        </a:lnSpc>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阐释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3110">
                <a:tc>
                  <a:txBody>
                    <a:bodyPr/>
                    <a:lstStyle/>
                    <a:p>
                      <a:pPr indent="0" algn="ctr">
                        <a:lnSpc>
                          <a:spcPct val="11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省略成分</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由于古代诗歌的特殊写作要求,基本上语句成分都可以根据表达需要而省略。省略主语,如“独坐幽篁里,弹琴复长啸”(王维《竹里馆》),省略主人公“我”。省略谓语,如“鸡声茅店月,人迹板桥霜”(温庭筠《商山早行》),省略谓语动词“听”和“见”。省略宾语,如“蓬山此去无多路,青鸟殷勤为探看”(李商隐《无题》),省略了“探看”的对象。省略虚词,如“飞流直下三千尺,疑是银河落九天”(李白《望庐山瀑布》),应为“银河落(于)九天”。</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7190">
                <a:tc>
                  <a:txBody>
                    <a:bodyPr/>
                    <a:lstStyle/>
                    <a:p>
                      <a:pPr indent="0" algn="ctr">
                        <a:lnSpc>
                          <a:spcPct val="11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倒装结构</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在古代诗歌中,诗人为了对偶、押韵、表情达意等需要,往往会对语序进行调整。如“千古江山,英雄无觅,孙仲谋处”,正常语序应为“千古江山,无处觅英雄孙仲谋”。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28040"/>
            <a:ext cx="11423650" cy="3263265"/>
          </a:xfrm>
          <a:prstGeom prst="rect">
            <a:avLst/>
          </a:prstGeom>
          <a:noFill/>
        </p:spPr>
        <p:txBody>
          <a:bodyPr wrap="square" lIns="0" tIns="0" rIns="0" bIns="0" rtlCol="0" anchor="t"/>
          <a:lstStyle/>
          <a:p>
            <a:pPr latinLnBrk="1">
              <a:lnSpc>
                <a:spcPct val="12000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2.词类活用</a:t>
            </a:r>
          </a:p>
          <a:p>
            <a:pPr latinLnBrk="1">
              <a:lnSpc>
                <a:spcPct val="12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古代诗歌中一些词的词性在表达时会发生改变,有时具有化腐朽为神奇的效果。名词、形容词、数词活用为动词,形容词、动词活用为名词,名词作状语,词的使动用法、意动用法等,在古代诗歌中非常常见。</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p>
        </p:txBody>
      </p:sp>
      <p:graphicFrame>
        <p:nvGraphicFramePr>
          <p:cNvPr id="4" name="表格 3"/>
          <p:cNvGraphicFramePr/>
          <p:nvPr>
            <p:custDataLst>
              <p:tags r:id="rId1"/>
            </p:custDataLst>
          </p:nvPr>
        </p:nvGraphicFramePr>
        <p:xfrm>
          <a:off x="491490" y="2726690"/>
          <a:ext cx="11303000" cy="3527934"/>
        </p:xfrm>
        <a:graphic>
          <a:graphicData uri="http://schemas.openxmlformats.org/drawingml/2006/table">
            <a:tbl>
              <a:tblPr/>
              <a:tblGrid>
                <a:gridCol w="1666875">
                  <a:extLst>
                    <a:ext uri="{9D8B030D-6E8A-4147-A177-3AD203B41FA5}">
                      <a16:colId xmlns:a16="http://schemas.microsoft.com/office/drawing/2014/main" val="20000"/>
                    </a:ext>
                  </a:extLst>
                </a:gridCol>
                <a:gridCol w="2991485">
                  <a:extLst>
                    <a:ext uri="{9D8B030D-6E8A-4147-A177-3AD203B41FA5}">
                      <a16:colId xmlns:a16="http://schemas.microsoft.com/office/drawing/2014/main" val="20001"/>
                    </a:ext>
                  </a:extLst>
                </a:gridCol>
                <a:gridCol w="6644640">
                  <a:extLst>
                    <a:ext uri="{9D8B030D-6E8A-4147-A177-3AD203B41FA5}">
                      <a16:colId xmlns:a16="http://schemas.microsoft.com/office/drawing/2014/main" val="20002"/>
                    </a:ext>
                  </a:extLst>
                </a:gridCol>
              </a:tblGrid>
              <a:tr h="365760">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分类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典型例句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阐释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6425">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名词活用作动词　　</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锦帽貂裘,千骑卷平冈。(苏轼《江城子·密州出猎》)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“锦帽貂裘”意思是“戴锦帽”“穿貂裘”,这是名词活用作动词。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7060">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形容词活用作名词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贫贱有此女,始适还家门。(《孔雀东南飞 并序》)</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“贫贱”,形容词活用作名词,意为“贫贱之家”。整句诗的意思是“贫贱之家有这样一个女子,刚出嫁不久就被休回娘家”。</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28040"/>
            <a:ext cx="11423650" cy="3263265"/>
          </a:xfrm>
          <a:prstGeom prst="rect">
            <a:avLst/>
          </a:prstGeom>
          <a:noFill/>
        </p:spPr>
        <p:txBody>
          <a:bodyPr wrap="square" lIns="0" tIns="0" rIns="0" bIns="0" rtlCol="0" anchor="t"/>
          <a:lstStyle/>
          <a:p>
            <a:pPr latinLnBrk="1">
              <a:lnSpc>
                <a:spcPct val="12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续表</a:t>
            </a:r>
            <a:endPar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ct val="120000"/>
              </a:lnSpc>
            </a:pP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p>
        </p:txBody>
      </p:sp>
      <p:graphicFrame>
        <p:nvGraphicFramePr>
          <p:cNvPr id="4" name="表格 3"/>
          <p:cNvGraphicFramePr/>
          <p:nvPr>
            <p:custDataLst>
              <p:tags r:id="rId1"/>
            </p:custDataLst>
          </p:nvPr>
        </p:nvGraphicFramePr>
        <p:xfrm>
          <a:off x="647700" y="1299210"/>
          <a:ext cx="10896600" cy="5109021"/>
        </p:xfrm>
        <a:graphic>
          <a:graphicData uri="http://schemas.openxmlformats.org/drawingml/2006/table">
            <a:tbl>
              <a:tblPr/>
              <a:tblGrid>
                <a:gridCol w="1338580">
                  <a:extLst>
                    <a:ext uri="{9D8B030D-6E8A-4147-A177-3AD203B41FA5}">
                      <a16:colId xmlns:a16="http://schemas.microsoft.com/office/drawing/2014/main" val="20000"/>
                    </a:ext>
                  </a:extLst>
                </a:gridCol>
                <a:gridCol w="2902585">
                  <a:extLst>
                    <a:ext uri="{9D8B030D-6E8A-4147-A177-3AD203B41FA5}">
                      <a16:colId xmlns:a16="http://schemas.microsoft.com/office/drawing/2014/main" val="20001"/>
                    </a:ext>
                  </a:extLst>
                </a:gridCol>
                <a:gridCol w="6655435">
                  <a:extLst>
                    <a:ext uri="{9D8B030D-6E8A-4147-A177-3AD203B41FA5}">
                      <a16:colId xmlns:a16="http://schemas.microsoft.com/office/drawing/2014/main" val="20002"/>
                    </a:ext>
                  </a:extLst>
                </a:gridCol>
              </a:tblGrid>
              <a:tr h="165735">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分类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典型例句</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阐释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93140">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形容词的使动用法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春风又绿江南岸,明月何时照我还?(王安石《泊船瓜洲》)</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“绿”,使动用法,意为“使……绿”。整句诗的意思是“春风又使大江南岸变绿了,天上的明月什么时候才能照着我回家呢”。</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1670">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形容词的意动用法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天意怜幽草,人间重晚晴。(李商隐《晚晴》)</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“重”,意动用法,意为“以……为重”。整句诗的意思是“苍天有意怜爱生长在幽暗之地的小草,人世间更是以晚晴为重”。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7405">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名词作状语</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樯橹灰飞烟灭。(苏轼《念奴娇·赤壁怀古》)</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altLang="zh-CN" sz="2400" b="0" dirty="0">
                          <a:latin typeface="Times New Roman" panose="02020603050405020304" pitchFamily="34" charset="0"/>
                          <a:ea typeface="微软雅黑" panose="020B0503020204020204" charset="-122"/>
                          <a:cs typeface="Times New Roman" panose="02020603050405020304" pitchFamily="34" charset="-120"/>
                        </a:rPr>
                        <a:t>　　“灰”“烟”,名词作状语,意为“像灰尘一样”“像烟雾一样”。整句诗的意思是“曹操的水军像灰尘、烟雾一样飞散消失了”。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69035"/>
            <a:ext cx="11423650" cy="2922270"/>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3.互文见义</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互文”指古代诗文中的相邻句子所用的某些词语(一般是在前后句对应的位置上)互相补充,结合起来表达一个完整的意思,是古汉语中一种特殊的修辞手法。理解互文时,必须把上下句中对应的词语结合起来思考,领悟其在语意上互相补充、彼此映衬等作用,这样才能真正理解其原意。如杜牧《泊秦淮》中的“烟笼寒水月笼沙”,其意思是“烟气、月光笼罩着凄凉寒冷的秦淮河水以及水边的沙滩”。再如白居易《琵琶行并序》中的“主人下马客在船”一句,其意思并不是主人下了马,客人在船中,而是主人与客人都下了马,然后进入船中。</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p>
        </p:txBody>
      </p:sp>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150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阅读下面这首唐诗,完成后面的题目。</a:t>
            </a:r>
          </a:p>
          <a:p>
            <a:pPr algn="ctr" latinLnBrk="1">
              <a:lnSpc>
                <a:spcPct val="150000"/>
              </a:lnSpc>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赠　边　将</a:t>
            </a:r>
          </a:p>
          <a:p>
            <a:pPr algn="ctr" latinLnBrk="1">
              <a:lnSpc>
                <a:spcPct val="150000"/>
              </a:lnSpc>
            </a:pPr>
            <a:r>
              <a:rPr lang="en-US" altLang="zh-CN" sz="2400" dirty="0">
                <a:latin typeface="华文仿宋" panose="02010600040101010101" charset="-122"/>
                <a:ea typeface="华文仿宋" panose="02010600040101010101" charset="-122"/>
                <a:cs typeface="Times New Roman" panose="02020603050405020304" pitchFamily="34" charset="-120"/>
              </a:rPr>
              <a:t>施肩吾</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轻生奉国不为难,战苦身多旧箭瘢。</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玉匣锁龙鳞甲冷,金铃衬鹘羽毛寒。</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皂貂拥出花当背,白马骑来月在鞍。</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犹恐犬戎临虏塞,柳营</a:t>
            </a:r>
            <a:r>
              <a:rPr lang="en-US" altLang="zh-CN" sz="2400" baseline="30000" dirty="0">
                <a:latin typeface="华文楷体" panose="02010600040101010101" charset="-122"/>
                <a:ea typeface="华文楷体" panose="02010600040101010101" charset="-122"/>
                <a:cs typeface="华文楷体" panose="02010600040101010101" charset="-122"/>
              </a:rPr>
              <a:t>【注】</a:t>
            </a:r>
            <a:r>
              <a:rPr lang="en-US" altLang="zh-CN" sz="2400" dirty="0">
                <a:latin typeface="华文楷体" panose="02010600040101010101" charset="-122"/>
                <a:ea typeface="华文楷体" panose="02010600040101010101" charset="-122"/>
                <a:cs typeface="华文楷体" panose="02010600040101010101" charset="-122"/>
              </a:rPr>
              <a:t>时把阵图看。</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【注】柳营:汉代将军周亚夫治军严谨,驻军细柳,号细柳营。后称严整的军营为“柳营”。</a:t>
            </a:r>
            <a:r>
              <a:rPr lang="en-US" altLang="zh-CN" sz="2400" dirty="0">
                <a:solidFill>
                  <a:schemeClr val="tx1"/>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p>
        </p:txBody>
      </p:sp>
      <p:pic>
        <p:nvPicPr>
          <p:cNvPr id="403" name="例4.eps" descr="id:2147513385;FounderCES"/>
          <p:cNvPicPr>
            <a:picLocks noChangeAspect="1"/>
          </p:cNvPicPr>
          <p:nvPr>
            <p:custDataLst>
              <p:tags r:id="rId1"/>
            </p:custDataLst>
          </p:nvPr>
        </p:nvPicPr>
        <p:blipFill>
          <a:blip r:embed="rId3"/>
          <a:stretch>
            <a:fillRect/>
          </a:stretch>
        </p:blipFill>
        <p:spPr>
          <a:xfrm>
            <a:off x="454025" y="1355090"/>
            <a:ext cx="505460" cy="233045"/>
          </a:xfrm>
          <a:prstGeom prst="rect">
            <a:avLst/>
          </a:prstGeom>
        </p:spPr>
      </p:pic>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1150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1.下列对这首诗的理解和赏析,不正确的一项是(　　)。</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A.首联用高昂激越的调子挈领全篇,“轻生”“奉国”两相对照,凸显边将的崇高志向。</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B.首联运用“苦”“多”“旧”三个字,突出将军是一位身经百战、出生入死、甘冒锋镝的英雄。</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C.颔联与“将军角弓不得控,都护铁衣冷难着”都运用了互文手法,写出了边地寒冷的景象。</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D.本诗用“玉匣”“金铃”“皂貂”等色彩浓丽的词语将边将的形象描绘得十分鲜明。</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“都运用了互文手法”错。本诗颔联“玉匣锁龙鳞甲冷,金铃衬鹘羽毛寒”没有运用互文手法,上句说的是战士的铠甲,下句说的是装饰。</a:t>
            </a:r>
          </a:p>
        </p:txBody>
      </p:sp>
      <p:sp>
        <p:nvSpPr>
          <p:cNvPr id="3" name="QC_6_AN.15_1#618e86945.bracket?vbadefaultcenterpage=1&amp;parentnodeid=3c69094c5&amp;hasmatchpositionanswer=1"/>
          <p:cNvSpPr/>
          <p:nvPr/>
        </p:nvSpPr>
        <p:spPr>
          <a:xfrm>
            <a:off x="7298055" y="1148080"/>
            <a:ext cx="369570" cy="544830"/>
          </a:xfrm>
          <a:prstGeom prst="rect">
            <a:avLst/>
          </a:prstGeom>
          <a:noFill/>
        </p:spPr>
        <p:txBody>
          <a:bodyPr wrap="none" lIns="0" tIns="0" rIns="0" bIns="0" rtlCol="0" anchor="t"/>
          <a:lstStyle/>
          <a:p>
            <a:pPr marL="0" algn="ctr" latinLnBrk="1">
              <a:lnSpc>
                <a:spcPct val="15000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C</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469265" y="2962910"/>
            <a:ext cx="8566785" cy="967740"/>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阅读指导</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:“六角度”读懂古代诗歌</a:t>
            </a:r>
            <a:r>
              <a:rPr lang="en-US" sz="40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393190"/>
            <a:ext cx="11423650" cy="346773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a:t>2</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.本诗尾联运用了典故,请简要分析这样写的表达效果。</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尾联化用汉代名将周亚夫驻军细柳、治军严谨的典故。诗人把这位将军比作周亚夫,他时刻警惕着犬戎侵犯边塞,为此而仔细察看、研究阵图,表现了将军心系祖国、忠勇有谋、兢兢业业的形象。</a:t>
            </a:r>
          </a:p>
          <a:p>
            <a:pPr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由注释可知,借用这一典故旨在塑造戍边将士恪尽职守的形象,也表达了诗人对戍边将士的歌颂和赞扬之情。</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276350"/>
            <a:ext cx="11423650" cy="482155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latin typeface="Times New Roman" panose="02020603050405020304" pitchFamily="34" charset="0"/>
                <a:ea typeface="微软雅黑" panose="020B0503020204020204" charset="-122"/>
                <a:cs typeface="Times New Roman" panose="02020603050405020304" pitchFamily="34" charset="-120"/>
              </a:rPr>
              <a:t>五、用典</a:t>
            </a:r>
            <a:endParaRPr lang="en-US" altLang="zh-CN" sz="2400" dirty="0">
              <a:latin typeface="Times New Roman" panose="02020603050405020304" pitchFamily="34" charset="0"/>
              <a:ea typeface="微软雅黑" panose="020B0503020204020204" charset="-122"/>
              <a:cs typeface="Times New Roman" panose="02020603050405020304" pitchFamily="34" charset="-120"/>
            </a:endParaRP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用典,是古代诗歌中常用的一种手法,在加强了诗歌意蕴的同时,也给考生的鉴赏造成了一定的难度。因此,引导考生鉴赏古代诗歌一个重要的前提,就是考生必须厘清诗歌所用典故的出处及含意,明确诗人用典的意图,即诗人想通过典故表达怎样的思想情感,进而把握诗歌的思想内容和艺术特点。只有多积累一些诗歌中常见的文学、历史典故,特别是初高中课本中涉及的典故,深入理解其含意,才能更好地读懂诗歌、鉴赏诗歌。</a:t>
            </a:r>
          </a:p>
        </p:txBody>
      </p:sp>
    </p:spTree>
  </p:cSld>
  <p:clrMapOvr>
    <a:masterClrMapping/>
  </p:clrMapOvr>
  <p:transition>
    <p:split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9372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  阅读下面这首唐诗,完成后面的题目。</a:t>
            </a:r>
          </a:p>
          <a:p>
            <a:pPr algn="ctr" latinLnBrk="1">
              <a:lnSpc>
                <a:spcPct val="130000"/>
              </a:lnSpc>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红 白 牡 丹</a:t>
            </a:r>
          </a:p>
          <a:p>
            <a:pPr algn="ctr" latinLnBrk="1">
              <a:lnSpc>
                <a:spcPct val="130000"/>
              </a:lnSpc>
            </a:pPr>
            <a:r>
              <a:rPr lang="en-US" altLang="zh-CN" sz="2400" dirty="0">
                <a:latin typeface="华文仿宋" panose="02010600040101010101" charset="-122"/>
                <a:ea typeface="华文仿宋" panose="02010600040101010101" charset="-122"/>
                <a:cs typeface="Times New Roman" panose="02020603050405020304" pitchFamily="34" charset="-120"/>
              </a:rPr>
              <a:t>吴融</a:t>
            </a:r>
            <a:r>
              <a:rPr lang="en-US" altLang="zh-CN" sz="2400" baseline="30000" dirty="0">
                <a:latin typeface="华文仿宋" panose="02010600040101010101" charset="-122"/>
                <a:ea typeface="华文仿宋" panose="02010600040101010101" charset="-122"/>
                <a:cs typeface="Times New Roman" panose="02020603050405020304" pitchFamily="34" charset="-120"/>
              </a:rPr>
              <a:t>①</a:t>
            </a:r>
            <a:endParaRPr lang="en-US" altLang="zh-CN" sz="2400" dirty="0">
              <a:latin typeface="华文仿宋" panose="02010600040101010101" charset="-122"/>
              <a:ea typeface="华文仿宋" panose="02010600040101010101" charset="-122"/>
              <a:cs typeface="Times New Roman" panose="02020603050405020304" pitchFamily="34" charset="-120"/>
            </a:endParaRPr>
          </a:p>
          <a:p>
            <a:pPr algn="ctr" latinLnBrk="1">
              <a:lnSpc>
                <a:spcPct val="130000"/>
              </a:lnSpc>
            </a:pPr>
            <a:r>
              <a:rPr lang="en-US" altLang="zh-CN" sz="2400" dirty="0">
                <a:latin typeface="华文楷体" panose="02010600040101010101" charset="-122"/>
                <a:ea typeface="华文楷体" panose="02010600040101010101" charset="-122"/>
                <a:cs typeface="华文楷体" panose="02010600040101010101" charset="-122"/>
              </a:rPr>
              <a:t>不必繁弦不必歌,静中相对更情多。</a:t>
            </a:r>
          </a:p>
          <a:p>
            <a:pPr algn="ctr" latinLnBrk="1">
              <a:lnSpc>
                <a:spcPct val="130000"/>
              </a:lnSpc>
            </a:pPr>
            <a:r>
              <a:rPr lang="en-US" altLang="zh-CN" sz="2400" dirty="0">
                <a:latin typeface="华文楷体" panose="02010600040101010101" charset="-122"/>
                <a:ea typeface="华文楷体" panose="02010600040101010101" charset="-122"/>
                <a:cs typeface="华文楷体" panose="02010600040101010101" charset="-122"/>
              </a:rPr>
              <a:t>殷鲜一半霞分绮,洁澈旁边月飐波。</a:t>
            </a:r>
          </a:p>
          <a:p>
            <a:pPr algn="ctr" latinLnBrk="1">
              <a:lnSpc>
                <a:spcPct val="130000"/>
              </a:lnSpc>
            </a:pPr>
            <a:r>
              <a:rPr lang="en-US" altLang="zh-CN" sz="2400" dirty="0">
                <a:latin typeface="华文楷体" panose="02010600040101010101" charset="-122"/>
                <a:ea typeface="华文楷体" panose="02010600040101010101" charset="-122"/>
                <a:cs typeface="华文楷体" panose="02010600040101010101" charset="-122"/>
              </a:rPr>
              <a:t>看久愿成庄叟梦,惜留须倩鲁阳戈</a:t>
            </a:r>
            <a:r>
              <a:rPr lang="en-US" altLang="zh-CN" sz="2400" baseline="30000" dirty="0">
                <a:latin typeface="华文楷体" panose="02010600040101010101" charset="-122"/>
                <a:ea typeface="华文楷体" panose="02010600040101010101" charset="-122"/>
                <a:cs typeface="华文楷体" panose="02010600040101010101" charset="-122"/>
              </a:rPr>
              <a:t>②</a:t>
            </a:r>
            <a:r>
              <a:rPr lang="en-US" altLang="zh-CN" sz="2400" dirty="0">
                <a:latin typeface="华文楷体" panose="02010600040101010101" charset="-122"/>
                <a:ea typeface="华文楷体" panose="02010600040101010101" charset="-122"/>
                <a:cs typeface="华文楷体" panose="02010600040101010101" charset="-122"/>
              </a:rPr>
              <a:t>。</a:t>
            </a:r>
          </a:p>
          <a:p>
            <a:pPr algn="ctr" latinLnBrk="1">
              <a:lnSpc>
                <a:spcPct val="130000"/>
              </a:lnSpc>
            </a:pPr>
            <a:r>
              <a:rPr lang="en-US" altLang="zh-CN" sz="2400" dirty="0">
                <a:latin typeface="华文楷体" panose="02010600040101010101" charset="-122"/>
                <a:ea typeface="华文楷体" panose="02010600040101010101" charset="-122"/>
                <a:cs typeface="华文楷体" panose="02010600040101010101" charset="-122"/>
              </a:rPr>
              <a:t>重来应共今来别,风堕香残衬绿莎。</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注】①吴融(?—903):晚唐诗人,字子华,越州山阴(今浙江绍兴)人,目睹唐朝衰亡,一生仕途不顺。②鲁阳戈:《淮南子》载,鲁阳公跟韩国军队作战,酣战至日暮,为了趁日间消灭敌人,他挥戈使太阳倒退了三舍(相传有二十八宿,一宿为一舍。三舍指三星宿的位置),又恢复了光明。后多指力挽危局的手段或力量。</a:t>
            </a:r>
          </a:p>
        </p:txBody>
      </p:sp>
      <p:pic>
        <p:nvPicPr>
          <p:cNvPr id="405" name="例5.eps" descr="id:2147513392;FounderCES"/>
          <p:cNvPicPr>
            <a:picLocks noChangeAspect="1"/>
          </p:cNvPicPr>
          <p:nvPr>
            <p:custDataLst>
              <p:tags r:id="rId1"/>
            </p:custDataLst>
          </p:nvPr>
        </p:nvPicPr>
        <p:blipFill>
          <a:blip r:embed="rId3"/>
          <a:stretch>
            <a:fillRect/>
          </a:stretch>
        </p:blipFill>
        <p:spPr>
          <a:xfrm>
            <a:off x="231775" y="1177290"/>
            <a:ext cx="534670" cy="247015"/>
          </a:xfrm>
          <a:prstGeom prst="rect">
            <a:avLst/>
          </a:prstGeom>
        </p:spPr>
      </p:pic>
    </p:spTree>
  </p:cSld>
  <p:clrMapOvr>
    <a:masterClrMapping/>
  </p:clrMapOvr>
  <p:transition>
    <p:split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9372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  1.下列对这首诗的理解和赏析,不正确的一项是(　　)。</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A.首联写繁华的弦弹与歌舞景象,以动衬静,表明诗人宁愿在安静的环境中与牡丹互相厮守,表现出诗人对牡丹的用情之真、情谊之深。</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B.颔联上句写红牡丹,直接用“殷鲜”突出其娇艳欲滴的特点,又运用比喻,用美丽的红霞写出红牡丹怒放时令人惊艳的情态之美。</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C.颔联下句写白牡丹,想象月下一片澄澈明净的景象,水中倒映着明月,在风的吹动下,水面泛着清波,以此来描绘白牡丹的素洁淡雅和极具美感的花形。</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D.尾联写只怕下次重来之时,和这次所见的景象就大不相同了,风吹牡丹,香消花落,只能见到凋零在地、衬着绿草的残花,表达了诗人的伤感之情。</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“写繁华的弦弹与歌舞景象,以动衬静”错。“不必繁弦不必歌”意思是不需要繁华的歌舞,并没有实际描写动态的景象,并非以动衬静。</a:t>
            </a:r>
          </a:p>
        </p:txBody>
      </p:sp>
      <p:sp>
        <p:nvSpPr>
          <p:cNvPr id="3" name="QC_6_AN.15_1#618e86945.bracket?vbadefaultcenterpage=1&amp;parentnodeid=3c69094c5&amp;hasmatchpositionanswer=1"/>
          <p:cNvSpPr/>
          <p:nvPr/>
        </p:nvSpPr>
        <p:spPr>
          <a:xfrm>
            <a:off x="7108190" y="982980"/>
            <a:ext cx="369570" cy="544830"/>
          </a:xfrm>
          <a:prstGeom prst="rect">
            <a:avLst/>
          </a:prstGeom>
          <a:noFill/>
        </p:spPr>
        <p:txBody>
          <a:bodyPr wrap="none" lIns="0" tIns="0" rIns="0" bIns="0" rtlCol="0" anchor="t"/>
          <a:lstStyle/>
          <a:p>
            <a:pPr marL="0" algn="ctr" latinLnBrk="1">
              <a:lnSpc>
                <a:spcPct val="15000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875030"/>
            <a:ext cx="11423650" cy="504507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 2.这首诗的颈联的上、下句都运用了典故,有何用意?请简要概括分析。       </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诗人先借庄周梦蝶的典故,表明自己为了能一直与牡丹花相伴,愿意变为蝴蝶的想法;再借鲁阳挥戈的典故,表明自己希望时间倒流,从而留住美好的牡丹的心愿。两处典故表现了诗人对牡丹的喜爱和不舍之情,也表达了诗人对世事无常的感慨和无力改变唐朝危局的无奈,暗藏着诗人希望有力挽危局的人出现的心愿。</a:t>
            </a:r>
          </a:p>
          <a:p>
            <a:pPr latinLnBrk="1">
              <a:lnSpc>
                <a:spcPct val="14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答此题,先分析诗中所用典故的原始意义,然后结合诗句,体会其在诗中的意义和作用。颈联上句运用了庄周梦蝶的典故,从颈联上句中的“看久”“愿成”可以看出,此处用典意为诗人愿意变为蝴蝶以与牡丹相伴,表达了诗人对牡丹的喜爱之情。下句运用鲁阳挥戈的典故,从颈联下句中的“惜”字可以看出,此处用典表达了诗人希望时光能够倒流的愿望,体现出诗人对牡丹的不舍之情。同时,结合注释内容可知,诗人时处晚唐,目睹国家衰颓,故引用鲁阳挥戈之典,抒发自己希望有人改变晚唐危局的深意。</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9372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b="1" dirty="0">
                <a:latin typeface="Times New Roman" panose="02020603050405020304" pitchFamily="34" charset="0"/>
                <a:ea typeface="微软雅黑" panose="020B0503020204020204" charset="-122"/>
                <a:cs typeface="Times New Roman" panose="02020603050405020304" pitchFamily="34" charset="-120"/>
              </a:rPr>
              <a:t>六、注释、题干</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高考所选诗歌的注释有时介绍疑难词语、地名,帮助考生读懂诗句;有时介绍写作背景,暗示考生诗歌的思想主旨;有时介绍相关诗句,暗示考生诗歌的用典或意境;有时介绍诗人,暗示考生诗歌的思想情感或写作风格。</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一般提供“此诗作于贬官或流放之际”类似注释的诗,多与诗人仕途失意、对现实不满,或报国无门、壮志难酬、愤懑孤寂有关。</a:t>
            </a:r>
          </a:p>
          <a:p>
            <a:pPr latinLnBrk="1">
              <a:lnSpc>
                <a:spcPct val="14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所谓题干,即命题的语言文字,包括三大要素:指向要素(回答什么问题)、解说要素(解释题目要求)、限制要素(哪一联、哪一句等)。选择题的题干由四个选项组成,具有如下特点:①一般是按照诗歌顺序对诗歌的逐一解读;②信息含量大,包括了对情感、主旨、语言、手法等的赏析;③大多在细节上设误。抓住题干的暗示信息可以帮助考生进一步读懂诗歌。这也叫“借题解文法”。</a:t>
            </a:r>
          </a:p>
        </p:txBody>
      </p:sp>
    </p:spTree>
  </p:cSld>
  <p:clrMapOvr>
    <a:masterClrMapping/>
  </p:clrMapOvr>
  <p:transition>
    <p:split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937260"/>
            <a:ext cx="11423650" cy="498284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阅读下面这首诗,完成后面的题目。</a:t>
            </a:r>
          </a:p>
          <a:p>
            <a:pPr algn="ctr" latinLnBrk="1">
              <a:lnSpc>
                <a:spcPct val="150000"/>
              </a:lnSpc>
            </a:pPr>
            <a:r>
              <a:rPr lang="en-US" altLang="zh-CN" sz="2400" b="1" dirty="0">
                <a:latin typeface="Times New Roman" panose="02020603050405020304" pitchFamily="34" charset="0"/>
                <a:ea typeface="微软雅黑" panose="020B0503020204020204" charset="-122"/>
                <a:cs typeface="Times New Roman" panose="02020603050405020304" pitchFamily="34" charset="-120"/>
              </a:rPr>
              <a:t>月 夜 泛 舟</a:t>
            </a:r>
          </a:p>
          <a:p>
            <a:pPr algn="ctr" latinLnBrk="1">
              <a:lnSpc>
                <a:spcPct val="150000"/>
              </a:lnSpc>
            </a:pPr>
            <a:r>
              <a:rPr lang="en-US" altLang="zh-CN" sz="2400" dirty="0">
                <a:latin typeface="华文仿宋" panose="02010600040101010101" charset="-122"/>
                <a:ea typeface="华文仿宋" panose="02010600040101010101" charset="-122"/>
                <a:cs typeface="Times New Roman" panose="02020603050405020304" pitchFamily="34" charset="-120"/>
              </a:rPr>
              <a:t>刘著</a:t>
            </a:r>
            <a:r>
              <a:rPr lang="en-US" altLang="zh-CN" sz="2400" baseline="30000" dirty="0">
                <a:latin typeface="华文仿宋" panose="02010600040101010101" charset="-122"/>
                <a:ea typeface="华文仿宋" panose="02010600040101010101" charset="-122"/>
                <a:cs typeface="Times New Roman" panose="02020603050405020304" pitchFamily="34" charset="-120"/>
              </a:rPr>
              <a:t>①</a:t>
            </a:r>
            <a:endParaRPr lang="en-US" altLang="zh-CN" sz="2400" dirty="0">
              <a:latin typeface="华文仿宋" panose="02010600040101010101" charset="-122"/>
              <a:ea typeface="华文仿宋" panose="02010600040101010101" charset="-122"/>
              <a:cs typeface="Times New Roman" panose="02020603050405020304" pitchFamily="34" charset="-120"/>
            </a:endParaRP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浮世浑如出岫云,南朝词客北朝臣。</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传邮</a:t>
            </a:r>
            <a:r>
              <a:rPr lang="en-US" altLang="zh-CN" sz="2400" baseline="30000" dirty="0">
                <a:latin typeface="华文楷体" panose="02010600040101010101" charset="-122"/>
                <a:ea typeface="华文楷体" panose="02010600040101010101" charset="-122"/>
                <a:cs typeface="华文楷体" panose="02010600040101010101" charset="-122"/>
              </a:rPr>
              <a:t>②</a:t>
            </a:r>
            <a:r>
              <a:rPr lang="en-US" altLang="zh-CN" sz="2400" dirty="0">
                <a:latin typeface="华文楷体" panose="02010600040101010101" charset="-122"/>
                <a:ea typeface="华文楷体" panose="02010600040101010101" charset="-122"/>
                <a:cs typeface="华文楷体" panose="02010600040101010101" charset="-122"/>
              </a:rPr>
              <a:t>扰扰无虚日,吏俗区区</a:t>
            </a:r>
            <a:r>
              <a:rPr lang="en-US" altLang="zh-CN" sz="2400" baseline="30000" dirty="0">
                <a:latin typeface="华文楷体" panose="02010600040101010101" charset="-122"/>
                <a:ea typeface="华文楷体" panose="02010600040101010101" charset="-122"/>
                <a:cs typeface="华文楷体" panose="02010600040101010101" charset="-122"/>
              </a:rPr>
              <a:t>③</a:t>
            </a:r>
            <a:r>
              <a:rPr lang="en-US" altLang="zh-CN" sz="2400" dirty="0">
                <a:latin typeface="华文楷体" panose="02010600040101010101" charset="-122"/>
                <a:ea typeface="华文楷体" panose="02010600040101010101" charset="-122"/>
                <a:cs typeface="华文楷体" panose="02010600040101010101" charset="-122"/>
              </a:rPr>
              <a:t>老却人。</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入眼青山看不厌,傍船白鹭自相亲。</a:t>
            </a:r>
          </a:p>
          <a:p>
            <a:pPr algn="ctr" latinLnBrk="1">
              <a:lnSpc>
                <a:spcPct val="150000"/>
              </a:lnSpc>
            </a:pPr>
            <a:r>
              <a:rPr lang="en-US" altLang="zh-CN" sz="2400" dirty="0">
                <a:latin typeface="华文楷体" panose="02010600040101010101" charset="-122"/>
                <a:ea typeface="华文楷体" panose="02010600040101010101" charset="-122"/>
                <a:cs typeface="华文楷体" panose="02010600040101010101" charset="-122"/>
              </a:rPr>
              <a:t>举杯更欲邀明月,暂向尧封</a:t>
            </a:r>
            <a:r>
              <a:rPr lang="en-US" altLang="zh-CN" sz="2400" baseline="30000" dirty="0">
                <a:latin typeface="华文楷体" panose="02010600040101010101" charset="-122"/>
                <a:ea typeface="华文楷体" panose="02010600040101010101" charset="-122"/>
                <a:cs typeface="华文楷体" panose="02010600040101010101" charset="-122"/>
              </a:rPr>
              <a:t>④</a:t>
            </a:r>
            <a:r>
              <a:rPr lang="en-US" altLang="zh-CN" sz="2400" dirty="0">
                <a:latin typeface="华文楷体" panose="02010600040101010101" charset="-122"/>
                <a:ea typeface="华文楷体" panose="02010600040101010101" charset="-122"/>
                <a:cs typeface="华文楷体" panose="02010600040101010101" charset="-122"/>
              </a:rPr>
              <a:t>作逸民。</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注】①刘著:舒州皖城(今安徽潜山)人。北宋宣、政年间登进士第,金入侵后被迫留金任职。皖有玉照乡,既老,号“玉照老人”,以示不忘其本。②传邮:朝廷文书。③吏俗区区:朝夕面对的尽是俗不可耐的金吏。④尧封:尧之都,禹之封,指中原地区。</a:t>
            </a:r>
          </a:p>
        </p:txBody>
      </p:sp>
      <p:pic>
        <p:nvPicPr>
          <p:cNvPr id="407" name="例6.eps" descr="id:2147513399;FounderCES"/>
          <p:cNvPicPr>
            <a:picLocks noChangeAspect="1"/>
          </p:cNvPicPr>
          <p:nvPr>
            <p:custDataLst>
              <p:tags r:id="rId1"/>
            </p:custDataLst>
          </p:nvPr>
        </p:nvPicPr>
        <p:blipFill>
          <a:blip r:embed="rId3"/>
          <a:stretch>
            <a:fillRect/>
          </a:stretch>
        </p:blipFill>
        <p:spPr>
          <a:xfrm>
            <a:off x="310515" y="1158240"/>
            <a:ext cx="496570" cy="229235"/>
          </a:xfrm>
          <a:prstGeom prst="rect">
            <a:avLst/>
          </a:prstGeom>
        </p:spPr>
      </p:pic>
    </p:spTree>
  </p:cSld>
  <p:clrMapOvr>
    <a:masterClrMapping/>
  </p:clrMapOvr>
  <p:transition>
    <p:split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887095"/>
            <a:ext cx="11423650" cy="5033010"/>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a:t>1.</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下列对这首诗的理解和赏析,不正确的一项是(　　)。</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A.首联以出岫之云起句,表达了向往自由之情,再用南朝词客之典,写出了身不由己的身世漂泊之感,饱含怆楚沉痛之绪。</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B.颔联顺承首联,连用“扰扰”“区区”两个叠词,强烈地表达了诗人在金人州县府衙当职时整日不堪烦扰、难挨难耐之情。</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C.尾联诗人举杯邀月虽含孤清之绪,但用“逸民”一词,将其拉回到中原故土得以暂时摆脱金人府衙烦嚣的欣愉之情传达出来。</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D.纵观全诗,眼前景、身历事、心中情融合无间,虚实相应,情景交融,意蕴深沉,格律谨严,堪称七律中的佳作。</a:t>
            </a:r>
          </a:p>
          <a:p>
            <a:pPr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endPar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
        <p:nvSpPr>
          <p:cNvPr id="3" name="QC_6_AN.15_1#618e86945.bracket?vbadefaultcenterpage=1&amp;parentnodeid=3c69094c5&amp;hasmatchpositionanswer=1"/>
          <p:cNvSpPr/>
          <p:nvPr/>
        </p:nvSpPr>
        <p:spPr>
          <a:xfrm>
            <a:off x="7149465" y="908685"/>
            <a:ext cx="369570" cy="544830"/>
          </a:xfrm>
          <a:prstGeom prst="rect">
            <a:avLst/>
          </a:prstGeom>
          <a:noFill/>
        </p:spPr>
        <p:txBody>
          <a:bodyPr wrap="none" lIns="0" tIns="0" rIns="0" bIns="0" rtlCol="0" anchor="t"/>
          <a:lstStyle/>
          <a:p>
            <a:pPr marL="0" algn="ctr" latinLnBrk="1">
              <a:lnSpc>
                <a:spcPct val="15000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A</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1801495"/>
            <a:ext cx="11423650" cy="276542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首联以出岫之云起句,表达了向往自由之情”错。结合注释“北宋宣政年间登进士第,金入侵后被迫留金任职”可知,首句写祖国灭亡、异朝为臣的屈辱,悲叹自身如孤云漂泊,无依无凭。“出岫云”是无根无倚、漂浮不定的意象,寄寓诗人对浮世变迁的感慨,写身世飘零之感,并非表达向往自由之情。</a:t>
            </a:r>
          </a:p>
        </p:txBody>
      </p:sp>
    </p:spTree>
  </p:cSld>
  <p:clrMapOvr>
    <a:masterClrMapping/>
  </p:clrMapOvr>
  <p:transition>
    <p:split dir="in"/>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1519555"/>
            <a:ext cx="11423650" cy="348678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a:t>2.</a:t>
            </a:r>
            <a:r>
              <a:rPr lang="en-US" altLang="zh-CN" sz="2400" dirty="0">
                <a:latin typeface="Times New Roman" panose="02020603050405020304" pitchFamily="34" charset="0"/>
                <a:ea typeface="微软雅黑" panose="020B0503020204020204" charset="-122"/>
                <a:cs typeface="Times New Roman" panose="02020603050405020304" pitchFamily="34" charset="-120"/>
              </a:rPr>
              <a:t>颈联“入眼青山看不厌,傍船白鹭自相亲”历来受人称道,请赏析其艺术手法。</a:t>
            </a:r>
          </a:p>
          <a:p>
            <a:pPr latinLnBrk="1">
              <a:lnSpc>
                <a:spcPct val="15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移情入景。以月下青山和傍船白鹭为对象,描绘了故国月下优美可亲的山水景象,融以“看不厌”和“自相亲”之感,抒发了诗人暂时摆脱烦嚣俗务的喜悦之情。②对比映衬。此联紧承颔联,与之所写不堪金人府衙烦嚣人事之扰的难挨难耐之情形成鲜明对比,凸显了诗人暂回故国时的轻松喜悦之情。③对仗工整。“入眼”对“傍船”,“青山”对“白鹭”,“看不厌”对“自相亲”,词性协和,色调和谐,音韵优美。</a:t>
            </a:r>
          </a:p>
          <a:p>
            <a:pPr latinLnBrk="1">
              <a:lnSpc>
                <a:spcPct val="14000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endPar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10260"/>
            <a:ext cx="11423650" cy="4876800"/>
          </a:xfrm>
          <a:prstGeom prst="rect">
            <a:avLst/>
          </a:prstGeom>
          <a:noFill/>
        </p:spPr>
        <p:txBody>
          <a:bodyPr wrap="square" lIns="0" tIns="0" rIns="0" bIns="0" rtlCol="0" anchor="t"/>
          <a:lstStyle/>
          <a:p>
            <a:pPr algn="ct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阅读指导:“六角度”读懂古代诗歌　</a:t>
            </a: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ts val="432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4" name="表格 3"/>
          <p:cNvGraphicFramePr/>
          <p:nvPr>
            <p:custDataLst>
              <p:tags r:id="rId1"/>
            </p:custDataLst>
          </p:nvPr>
        </p:nvGraphicFramePr>
        <p:xfrm>
          <a:off x="459105" y="1348105"/>
          <a:ext cx="11376025" cy="5549964"/>
        </p:xfrm>
        <a:graphic>
          <a:graphicData uri="http://schemas.openxmlformats.org/drawingml/2006/table">
            <a:tbl>
              <a:tblPr/>
              <a:tblGrid>
                <a:gridCol w="1885315">
                  <a:extLst>
                    <a:ext uri="{9D8B030D-6E8A-4147-A177-3AD203B41FA5}">
                      <a16:colId xmlns:a16="http://schemas.microsoft.com/office/drawing/2014/main" val="20000"/>
                    </a:ext>
                  </a:extLst>
                </a:gridCol>
                <a:gridCol w="9490710">
                  <a:extLst>
                    <a:ext uri="{9D8B030D-6E8A-4147-A177-3AD203B41FA5}">
                      <a16:colId xmlns:a16="http://schemas.microsoft.com/office/drawing/2014/main" val="20001"/>
                    </a:ext>
                  </a:extLst>
                </a:gridCol>
              </a:tblGrid>
              <a:tr h="365760">
                <a:tc>
                  <a:txBody>
                    <a:bodyPr/>
                    <a:lstStyle/>
                    <a:p>
                      <a:pPr indent="0" algn="ctr">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方法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说明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4325">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从标题推知写作的具体内容及情感的触发点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有的标题对诗歌的中心事件做了交代,如《礼部贡院阅进士就试》《送子由使契丹》《奉和袭美抱疾杜门见寄次韵》《寄江州白司马》等,对诗歌的内容、事件做了明显的提示和概括。像这样的标题很多,如《闻王昌龄左迁龙标遥有此寄》《夜上受降城闻笛》《和南丰先生出山之作》《过松源晨炊漆公店》等。诗人常常会把诗歌叙述的时间、地点、人物、事件、缘起等内容在标题中对读者做交代。因此,欣赏诗歌时抓住标题交代的主要内容,可比较容易地把握诗人所要表达的情感。</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6845">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从标题探寻诗歌的情感倾向</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如从下面的标题中可以看出诗歌的情感倾向:《悯农》《伤田家》《春怨》《书愤》《赠从弟》《渡荆门送别》。我们要找准凝聚诗歌情感的字眼,看词性、成分、情感特征、内容、涉及对象等。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231775" y="1357630"/>
            <a:ext cx="11423650" cy="3011805"/>
          </a:xfrm>
          <a:prstGeom prst="rect">
            <a:avLst/>
          </a:prstGeom>
          <a:noFill/>
        </p:spPr>
        <p:txBody>
          <a:bodyPr wrap="square" lIns="0" tIns="0" rIns="0" bIns="0" rtlCol="0" anchor="t"/>
          <a:lstStyle/>
          <a:p>
            <a:pPr latinLnBrk="1">
              <a:lnSpc>
                <a:spcPct val="15000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颈联描绘了月光照耀的优美山景,傍船飞掠的白鹭轻姿的景象,这是故国月下优美可亲的山水景象。“看不厌”“自相亲”表达了诗人对眼前景物的喜爱,暂时摆脱俗务的喜悦之情。颔联“传邮扰扰无虚日,吏俗区区老却人”与颈联陶醉于自然美景的轻松愉悦形成对比映衬,凸显了诗人暂回故国时的轻松喜悦之情。“入眼”对“傍船”,“青山”对“白鹭”,“看不厌”对“自相亲”,对仗工整,词性协和,色调和谐,音韵优美。</a:t>
            </a:r>
          </a:p>
        </p:txBody>
      </p:sp>
    </p:spTree>
  </p:cSld>
  <p:clrMapOvr>
    <a:masterClrMapping/>
  </p:clrMapOvr>
  <p:transition>
    <p:split dir="in"/>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36295"/>
            <a:ext cx="11423650" cy="324675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p>
        </p:txBody>
      </p:sp>
      <p:graphicFrame>
        <p:nvGraphicFramePr>
          <p:cNvPr id="3" name="表格 2"/>
          <p:cNvGraphicFramePr/>
          <p:nvPr>
            <p:custDataLst>
              <p:tags r:id="rId1"/>
            </p:custDataLst>
            <p:extLst>
              <p:ext uri="{D42A27DB-BD31-4B8C-83A1-F6EECF244321}">
                <p14:modId xmlns:p14="http://schemas.microsoft.com/office/powerpoint/2010/main" val="1644367618"/>
              </p:ext>
            </p:extLst>
          </p:nvPr>
        </p:nvGraphicFramePr>
        <p:xfrm>
          <a:off x="384175" y="1344930"/>
          <a:ext cx="11170285" cy="5097273"/>
        </p:xfrm>
        <a:graphic>
          <a:graphicData uri="http://schemas.openxmlformats.org/drawingml/2006/table">
            <a:tbl>
              <a:tblPr/>
              <a:tblGrid>
                <a:gridCol w="1447800">
                  <a:extLst>
                    <a:ext uri="{9D8B030D-6E8A-4147-A177-3AD203B41FA5}">
                      <a16:colId xmlns:a16="http://schemas.microsoft.com/office/drawing/2014/main" val="20000"/>
                    </a:ext>
                  </a:extLst>
                </a:gridCol>
                <a:gridCol w="9722485">
                  <a:extLst>
                    <a:ext uri="{9D8B030D-6E8A-4147-A177-3AD203B41FA5}">
                      <a16:colId xmlns:a16="http://schemas.microsoft.com/office/drawing/2014/main" val="20001"/>
                    </a:ext>
                  </a:extLst>
                </a:gridCol>
              </a:tblGrid>
              <a:tr h="233680">
                <a:tc>
                  <a:txBody>
                    <a:bodyPr/>
                    <a:lstStyle/>
                    <a:p>
                      <a:pPr indent="0" algn="ctr">
                        <a:lnSpc>
                          <a:spcPct val="13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方法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3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说明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1675">
                <a:tc>
                  <a:txBody>
                    <a:bodyPr/>
                    <a:lstStyle/>
                    <a:p>
                      <a:pPr indent="0">
                        <a:lnSpc>
                          <a:spcPct val="13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从标题看诗歌的意旨,即诗人写作本诗的</a:t>
                      </a:r>
                      <a:r>
                        <a:rPr lang="zh-CN" altLang="en-US" sz="2400" b="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意图</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编集拙诗,成一十五卷,因题卷末,戏赠元九、李二十》,诗人白居易,标题文字很多,除点明写作缘由外,“戏赠”二字点明了白居易写作此诗的目的:戏谑友人,夸耀自己。当然,读完全诗后可知“戏言”中有“真言”。如果能抓住标题中像这样点明写作目的的关键词语品读,离真正理解诗歌就不远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37435">
                <a:tc>
                  <a:txBody>
                    <a:bodyPr/>
                    <a:lstStyle/>
                    <a:p>
                      <a:pPr indent="0">
                        <a:lnSpc>
                          <a:spcPct val="13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从标题看诗歌的</a:t>
                      </a:r>
                      <a:r>
                        <a:rPr lang="zh-CN" altLang="en-US" sz="2400" b="0" kern="12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题材类型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许多标题会反映出诗歌的题材类型,不同题材类型的诗歌往往有不同的情感内容、不同的写法。以地名(包括亭、台、堂、馆)为标题,如《潼关》《峨眉山月歌》《乌衣巷》《石头城》《赤壁》《苏武庙》《马嵬》《滕王阁》《咸阳城东楼》《西施滩》《江亭》《琴台》《竹里馆》</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765810"/>
            <a:ext cx="11423650" cy="3317240"/>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endPar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p>
        </p:txBody>
      </p:sp>
      <p:graphicFrame>
        <p:nvGraphicFramePr>
          <p:cNvPr id="3" name="表格 2"/>
          <p:cNvGraphicFramePr/>
          <p:nvPr>
            <p:custDataLst>
              <p:tags r:id="rId1"/>
            </p:custDataLst>
          </p:nvPr>
        </p:nvGraphicFramePr>
        <p:xfrm>
          <a:off x="384175" y="1290320"/>
          <a:ext cx="11357610" cy="5188585"/>
        </p:xfrm>
        <a:graphic>
          <a:graphicData uri="http://schemas.openxmlformats.org/drawingml/2006/table">
            <a:tbl>
              <a:tblPr/>
              <a:tblGrid>
                <a:gridCol w="1216660">
                  <a:extLst>
                    <a:ext uri="{9D8B030D-6E8A-4147-A177-3AD203B41FA5}">
                      <a16:colId xmlns:a16="http://schemas.microsoft.com/office/drawing/2014/main" val="20000"/>
                    </a:ext>
                  </a:extLst>
                </a:gridCol>
                <a:gridCol w="10140950">
                  <a:extLst>
                    <a:ext uri="{9D8B030D-6E8A-4147-A177-3AD203B41FA5}">
                      <a16:colId xmlns:a16="http://schemas.microsoft.com/office/drawing/2014/main" val="20001"/>
                    </a:ext>
                  </a:extLst>
                </a:gridCol>
              </a:tblGrid>
              <a:tr h="438785">
                <a:tc>
                  <a:txBody>
                    <a:bodyPr/>
                    <a:lstStyle/>
                    <a:p>
                      <a:pPr indent="0" algn="ctr">
                        <a:lnSpc>
                          <a:spcPct val="12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方法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2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说明</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49800">
                <a:tc>
                  <a:txBody>
                    <a:bodyPr/>
                    <a:lstStyle/>
                    <a:p>
                      <a:pPr indent="0">
                        <a:lnSpc>
                          <a:spcPct val="14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从标题看诗歌的题材类型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《黄鹤楼》等。以此为题的诗大多是怀古诗,往往表达诗人登临览胜、即</a:t>
                      </a:r>
                      <a:endPar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30000"/>
                        </a:lnSpc>
                        <a:buNone/>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景抒怀、借古讽今、吊古伤今的情感。以动植物或者事物名为标题,如</a:t>
                      </a:r>
                      <a:endPar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indent="0">
                        <a:lnSpc>
                          <a:spcPct val="13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锦瑟》《春江花月夜》《蒹葭》《孤雁》《柳》《蜂》《云》《石灰吟》《海棠》等。以此为题的诗一般是咏物诗,多采用托物言志的写法。也有摹写物态、托物寄兴的。如果标题中有定语,则定语是诗歌立意的重点,需重点关注。以人物为标题,如《木兰诗》《贾生》《石壕吏》《卖炭翁》《氓》《湘夫人》《蜀相》《静女》《渔翁》《剑客》等。这类标题中的人物如果是下层人民,那么该诗多表达对其命运的同情;如果是历史名人,多表达对其景仰、同情或身世之感。这种类型的诗歌多为代言体,即诗人假托他人的身份、口吻、心理、语气来创作构思,是塑造人物来抒发情志的一种写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240790"/>
            <a:ext cx="11423650" cy="4016375"/>
          </a:xfrm>
          <a:prstGeom prst="rect">
            <a:avLst/>
          </a:prstGeom>
          <a:noFill/>
        </p:spPr>
        <p:txBody>
          <a:bodyPr wrap="square" lIns="0" tIns="0" rIns="0" bIns="0" rtlCol="0" anchor="t"/>
          <a:lstStyle/>
          <a:p>
            <a:pPr latinLnBrk="1">
              <a:lnSpc>
                <a:spcPts val="4320"/>
              </a:lnSpc>
            </a:pPr>
            <a:r>
              <a:rPr lang="en-US" sz="240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阅读下面这首宋诗,完成后面的题目。</a:t>
            </a:r>
          </a:p>
          <a:p>
            <a:pPr algn="ctr"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织　妇　叹</a:t>
            </a:r>
          </a:p>
          <a:p>
            <a:pPr algn="ctr" latinLnBrk="1">
              <a:lnSpc>
                <a:spcPts val="4320"/>
              </a:lnSpc>
            </a:pPr>
            <a:r>
              <a:rPr lang="en-US" sz="2400" dirty="0">
                <a:solidFill>
                  <a:srgbClr val="000000"/>
                </a:solidFill>
                <a:latin typeface="华文仿宋" panose="02010600040101010101" charset="-122"/>
                <a:ea typeface="华文仿宋" panose="02010600040101010101" charset="-122"/>
                <a:cs typeface="Times New Roman" panose="02020603050405020304" pitchFamily="34" charset="-120"/>
              </a:rPr>
              <a:t>戴复古</a:t>
            </a:r>
          </a:p>
          <a:p>
            <a:pPr algn="ctr" latinLnBrk="1">
              <a:lnSpc>
                <a:spcPts val="432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春蚕成丝复成绢,养得夏蚕重剥茧。</a:t>
            </a:r>
          </a:p>
          <a:p>
            <a:pPr algn="ctr" latinLnBrk="1">
              <a:lnSpc>
                <a:spcPts val="432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绢未脱轴拟输官,丝未落车图赎典。</a:t>
            </a:r>
          </a:p>
          <a:p>
            <a:pPr algn="ctr" latinLnBrk="1">
              <a:lnSpc>
                <a:spcPts val="432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一春一夏为蚕忙,织妇布衣仍布裳。</a:t>
            </a:r>
          </a:p>
          <a:p>
            <a:pPr algn="ctr" latinLnBrk="1">
              <a:lnSpc>
                <a:spcPts val="4320"/>
              </a:lnSpc>
            </a:pPr>
            <a:r>
              <a:rPr lang="en-US" sz="2400" dirty="0">
                <a:solidFill>
                  <a:srgbClr val="000000"/>
                </a:solidFill>
                <a:latin typeface="华文楷体" panose="02010600040101010101" charset="-122"/>
                <a:ea typeface="华文楷体" panose="02010600040101010101" charset="-122"/>
                <a:cs typeface="华文楷体" panose="02010600040101010101" charset="-122"/>
              </a:rPr>
              <a:t>有布得着犹自可,今年无麻愁杀我。</a:t>
            </a:r>
          </a:p>
          <a:p>
            <a:pPr latinLnBrk="1">
              <a:lnSpc>
                <a:spcPts val="4320"/>
              </a:lnSpc>
            </a:pPr>
            <a:endParaRPr lang="en-US" sz="2400" dirty="0">
              <a:solidFill>
                <a:srgbClr val="000000"/>
              </a:solidFill>
              <a:latin typeface="华文楷体" panose="02010600040101010101" charset="-122"/>
              <a:ea typeface="华文楷体" panose="02010600040101010101" charset="-122"/>
              <a:cs typeface="华文楷体" panose="02010600040101010101" charset="-122"/>
            </a:endParaRPr>
          </a:p>
        </p:txBody>
      </p:sp>
      <p:pic>
        <p:nvPicPr>
          <p:cNvPr id="398" name="例1.eps" descr="id:2147513324;FounderCES"/>
          <p:cNvPicPr>
            <a:picLocks noChangeAspect="1"/>
          </p:cNvPicPr>
          <p:nvPr>
            <p:custDataLst>
              <p:tags r:id="rId1"/>
            </p:custDataLst>
          </p:nvPr>
        </p:nvPicPr>
        <p:blipFill>
          <a:blip r:embed="rId3"/>
          <a:stretch>
            <a:fillRect/>
          </a:stretch>
        </p:blipFill>
        <p:spPr>
          <a:xfrm>
            <a:off x="340360" y="1438275"/>
            <a:ext cx="614680" cy="273050"/>
          </a:xfrm>
          <a:prstGeom prst="rect">
            <a:avLst/>
          </a:prstGeom>
        </p:spPr>
      </p:pic>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1025525"/>
            <a:ext cx="11423650" cy="3057525"/>
          </a:xfrm>
          <a:prstGeom prst="rect">
            <a:avLst/>
          </a:prstGeom>
          <a:noFill/>
        </p:spPr>
        <p:txBody>
          <a:bodyPr wrap="square" lIns="0" tIns="0" rIns="0" bIns="0" rtlCol="0" anchor="t"/>
          <a:lstStyle/>
          <a:p>
            <a:pPr latinLnBrk="1">
              <a:lnSpc>
                <a:spcPct val="15000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1.下列对这首诗的理解和赏析,不正确的一项是(　　)。</a:t>
            </a:r>
          </a:p>
          <a:p>
            <a:pPr latinLnBrk="1">
              <a:lnSpc>
                <a:spcPct val="14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A.一、二句以“夏”与“春”字对举,以“重”与“复”字相照应,突出了织妇之勤。</a:t>
            </a:r>
          </a:p>
          <a:p>
            <a:pPr latinLnBrk="1">
              <a:lnSpc>
                <a:spcPct val="14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B.三、四句道出了织妇的处境。绢丝未成,就想着用它们去缴纳赋税和赎回典当之物。</a:t>
            </a:r>
          </a:p>
          <a:p>
            <a:pPr latinLnBrk="1">
              <a:lnSpc>
                <a:spcPct val="14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C.五、六句与宋代张俞《蚕妇》中的诗句“遍身罗绮者,不是养蚕人”有异曲同工之妙。</a:t>
            </a:r>
          </a:p>
          <a:p>
            <a:pPr latinLnBrk="1">
              <a:lnSpc>
                <a:spcPct val="14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D.这首七言律诗以织妇的口吻,围绕织妇的勤与贫着墨,通篇饱含强烈慨叹,感人肺腑。</a:t>
            </a:r>
          </a:p>
          <a:p>
            <a:pPr latinLnBrk="1">
              <a:lnSpc>
                <a:spcPct val="14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“七言律诗”错,七律讲求平仄相对,颔联颈联须对仗;“通篇饱含强烈慨叹”错,应是层层递进,逐渐表达出织妇的感叹之情。</a:t>
            </a:r>
          </a:p>
        </p:txBody>
      </p:sp>
      <p:sp>
        <p:nvSpPr>
          <p:cNvPr id="3" name="QC_6_AN.9_1#e67b3d49e.bracket?vbadefaultcenterpage=1&amp;parentnodeid=3c69094c5&amp;hasmatchpositionanswer=1"/>
          <p:cNvSpPr/>
          <p:nvPr/>
        </p:nvSpPr>
        <p:spPr>
          <a:xfrm>
            <a:off x="7343013" y="1202055"/>
            <a:ext cx="288925" cy="383350"/>
          </a:xfrm>
          <a:prstGeom prst="rect">
            <a:avLst/>
          </a:prstGeom>
          <a:noFill/>
        </p:spPr>
        <p:txBody>
          <a:bodyPr wrap="none" lIns="0" tIns="0" rIns="0" bIns="0" rtlCol="0" anchor="t"/>
          <a:lstStyle/>
          <a:p>
            <a:pPr marL="0" algn="ctr" latinLnBrk="1">
              <a:lnSpc>
                <a:spcPts val="3170"/>
              </a:lnSpc>
            </a:pPr>
            <a:r>
              <a:rPr lang="en-US" sz="2400">
                <a:solidFill>
                  <a:srgbClr val="FF0000"/>
                </a:solidFill>
                <a:latin typeface="Times New Roman" panose="02020603050405020304" pitchFamily="34" charset="0"/>
                <a:ea typeface="微软雅黑" panose="020B0503020204020204" charset="-122"/>
                <a:cs typeface="Times New Roman" panose="02020603050405020304" pitchFamily="34" charset="-120"/>
              </a:rPr>
              <a:t>D</a:t>
            </a:r>
            <a:endParaRPr lang="en-US" sz="1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1_2#80d33e8d2?segpoint=1&amp;vbadefaultcenterpage=1&amp;parentnodeid=3de1bbd86"/>
          <p:cNvSpPr/>
          <p:nvPr/>
        </p:nvSpPr>
        <p:spPr>
          <a:xfrm>
            <a:off x="384175" y="882650"/>
            <a:ext cx="11423650" cy="3200400"/>
          </a:xfrm>
          <a:prstGeom prst="rect">
            <a:avLst/>
          </a:prstGeom>
          <a:noFill/>
        </p:spPr>
        <p:txBody>
          <a:bodyPr wrap="square" lIns="0" tIns="0" rIns="0" bIns="0" rtlCol="0" anchor="t"/>
          <a:lstStyle/>
          <a:p>
            <a:pPr latinLnBrk="1">
              <a:lnSpc>
                <a:spcPts val="4320"/>
              </a:lnSpc>
            </a:pPr>
            <a:r>
              <a:rPr lang="en-US" sz="2400" dirty="0">
                <a:solidFill>
                  <a:srgbClr val="000000"/>
                </a:solidFill>
                <a:latin typeface="宋体" panose="02010600030101010101" pitchFamily="2" charset="-122"/>
                <a:ea typeface="楷体" panose="02010609060101010101" pitchFamily="34" charset="-122"/>
                <a:cs typeface="楷体" panose="0201060906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2.本诗题为《织妇叹》,请结合诗歌具体分析“叹”的含义。</a:t>
            </a:r>
          </a:p>
          <a:p>
            <a:pPr latinLnBrk="1">
              <a:lnSpc>
                <a:spcPts val="432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感叹织妇命运的悲苦。织妇的悲叹,不在“输官”,不在“赎典”,也不在“布衣仍布裳”,而是在“今年无麻”的情况下,才发出“愁杀我”的喟叹,逐层铺垫,深刻表现出织妇连最低生活需求都无法得到保障的悲苦境遇。②感叹社会的不公。织妇一年到头“为蚕忙”,织的是绫罗锦绣,穿的却是“布衣仍布裳”,对比中表现出社会的不公。</a:t>
            </a:r>
          </a:p>
          <a:p>
            <a:pPr latinLnBrk="1">
              <a:lnSpc>
                <a:spcPts val="432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诗人化身织妇,以第一人称的口吻,紧紧围绕织妇的“勤”与“贫”,对比鲜明,层层递进。前三联着力表现织妇之勤、赋税之重,以及织妇衣饰之差,最后一联才写织妇之叹。她叹的原因不是“输官”,不是养蚕人没有罗绮穿,也不是“布衣仍布裳”,而是感叹连穿布(麻)衣的最低需求都得不到满足。至此,不能不让人叹惜织妇命运的悲苦和社会的不公。</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NiYjQzYjU3MGM5MGFlYjdlYzFiMzY2YmE2MTlmNTMifQ=="/>
  <p:tag name="KSO_WPP_MARK_KEY" val="d58479d3-4b1d-4278-894c-3aba493a8148"/>
</p:tagLst>
</file>

<file path=ppt/tags/tag10.xml><?xml version="1.0" encoding="utf-8"?>
<p:tagLst xmlns:a="http://schemas.openxmlformats.org/drawingml/2006/main" xmlns:r="http://schemas.openxmlformats.org/officeDocument/2006/relationships" xmlns:p="http://schemas.openxmlformats.org/presentationml/2006/main">
  <p:tag name="KSO_WM_UNIT_TABLE_BEAUTIFY" val="smartTable{7d8a66fd-1fdd-4057-89c2-03436fb8e6f6}"/>
  <p:tag name="TABLE_ENDDRAG_ORIGIN_RECT" val="836*159"/>
  <p:tag name="TABLE_ENDDRAG_RECT" val="47*199*836*159"/>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UNIT_TABLE_BEAUTIFY" val="smartTable{6e058c5f-0af9-4408-a94b-fab7085c0cdc}"/>
  <p:tag name="TABLE_ENDDRAG_ORIGIN_RECT" val="886*103"/>
  <p:tag name="TABLE_ENDDRAG_RECT" val="30*248*886*103"/>
</p:tagLst>
</file>

<file path=ppt/tags/tag14.xml><?xml version="1.0" encoding="utf-8"?>
<p:tagLst xmlns:a="http://schemas.openxmlformats.org/drawingml/2006/main" xmlns:r="http://schemas.openxmlformats.org/officeDocument/2006/relationships" xmlns:p="http://schemas.openxmlformats.org/presentationml/2006/main">
  <p:tag name="KSO_WM_UNIT_TABLE_BEAUTIFY" val="smartTable{59fbd404-48ea-4beb-bbf6-cb505f25344e}"/>
  <p:tag name="TABLE_ENDDRAG_ORIGIN_RECT" val="890*107"/>
  <p:tag name="TABLE_ENDDRAG_RECT" val="38*214*890*107"/>
</p:tagLst>
</file>

<file path=ppt/tags/tag15.xml><?xml version="1.0" encoding="utf-8"?>
<p:tagLst xmlns:a="http://schemas.openxmlformats.org/drawingml/2006/main" xmlns:r="http://schemas.openxmlformats.org/officeDocument/2006/relationships" xmlns:p="http://schemas.openxmlformats.org/presentationml/2006/main">
  <p:tag name="KSO_WM_UNIT_TABLE_BEAUTIFY" val="smartTable{9bc7e591-a890-4da8-a625-31b9a362952e}"/>
  <p:tag name="TABLE_ENDDRAG_ORIGIN_RECT" val="858*208"/>
  <p:tag name="TABLE_ENDDRAG_RECT" val="69*113*858*208"/>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51d3ec20-3ffc-4720-8ae7-6b9e6ec4be0a}"/>
  <p:tag name="TABLE_ENDDRAG_ORIGIN_RECT" val="895*365"/>
  <p:tag name="TABLE_ENDDRAG_RECT" val="36*106*895*365"/>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8914e45b-492e-47d7-8936-b9f2e9f3a8c4}"/>
  <p:tag name="TABLE_ENDDRAG_ORIGIN_RECT" val="879*257"/>
  <p:tag name="TABLE_ENDDRAG_RECT" val="50*124*879*257"/>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8914e45b-492e-47d7-8936-b9f2e9f3a8c4}"/>
  <p:tag name="TABLE_ENDDRAG_ORIGIN_RECT" val="879*257"/>
  <p:tag name="TABLE_ENDDRAG_RECT" val="50*124*879*257"/>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d5c4455d-53cc-4b1f-b8e0-b06ae5067459}"/>
  <p:tag name="TABLE_ENDDRAG_ORIGIN_RECT" val="876*71"/>
  <p:tag name="TABLE_ENDDRAG_RECT" val="34*308*876*71"/>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762f09e3-1610-4eb3-a227-f2e556a77b58}"/>
  <p:tag name="TABLE_ENDDRAG_ORIGIN_RECT" val="874*190"/>
  <p:tag name="TABLE_ENDDRAG_RECT" val="31*243*874*190"/>
</p:tagLst>
</file>

<file path=ppt/theme/theme1.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2990</Words>
  <Application>Microsoft Office PowerPoint</Application>
  <PresentationFormat>宽屏</PresentationFormat>
  <Paragraphs>207</Paragraphs>
  <Slides>41</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41</vt:i4>
      </vt:variant>
    </vt:vector>
  </HeadingPairs>
  <TitlesOfParts>
    <vt:vector size="49" baseType="lpstr">
      <vt:lpstr>华文仿宋</vt:lpstr>
      <vt:lpstr>华文楷体</vt:lpstr>
      <vt:lpstr>宋体</vt:lpstr>
      <vt:lpstr>微软雅黑</vt:lpstr>
      <vt:lpstr>Arial</vt:lpstr>
      <vt:lpstr>Calibri</vt:lpstr>
      <vt:lpstr>Times New Roman</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振 群</cp:lastModifiedBy>
  <cp:revision>190</cp:revision>
  <dcterms:created xsi:type="dcterms:W3CDTF">2019-06-19T02:08:00Z</dcterms:created>
  <dcterms:modified xsi:type="dcterms:W3CDTF">2024-01-30T13:07:31Z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ABF7AF64032141569B32012F33E68F9D</vt:lpwstr>
  </property>
</Properties>
</file>